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x="18288000" cy="10287000"/>
  <p:notesSz cx="6858000" cy="9144000"/>
  <p:embeddedFontLst>
    <p:embeddedFont>
      <p:font typeface="Montserrat Light" charset="1" panose="00000400000000000000"/>
      <p:regular r:id="rId36"/>
    </p:embeddedFont>
    <p:embeddedFont>
      <p:font typeface="Open Sauce" charset="1" panose="00000500000000000000"/>
      <p:regular r:id="rId37"/>
    </p:embeddedFont>
    <p:embeddedFont>
      <p:font typeface="Open Sauce Bold Italics" charset="1" panose="00000800000000000000"/>
      <p:regular r:id="rId38"/>
    </p:embeddedFont>
    <p:embeddedFont>
      <p:font typeface="Mont Bold" charset="1" panose="00000800000000000000"/>
      <p:regular r:id="rId39"/>
    </p:embeddedFont>
    <p:embeddedFont>
      <p:font typeface="Codec Pro ExtraBold" charset="1" panose="00000700000000000000"/>
      <p:regular r:id="rId40"/>
    </p:embeddedFont>
    <p:embeddedFont>
      <p:font typeface="Alex Brush" charset="1" panose="00000000000000000000"/>
      <p:regular r:id="rId41"/>
    </p:embeddedFont>
    <p:embeddedFont>
      <p:font typeface="Open Sauce Bold" charset="1" panose="00000800000000000000"/>
      <p:regular r:id="rId42"/>
    </p:embeddedFont>
    <p:embeddedFont>
      <p:font typeface="Canva Sans" charset="1" panose="020B0503030501040103"/>
      <p:regular r:id="rId43"/>
    </p:embeddedFont>
    <p:embeddedFont>
      <p:font typeface="Amsterdam One" charset="1" panose="02000500000000000000"/>
      <p:regular r:id="rId44"/>
    </p:embeddedFont>
    <p:embeddedFont>
      <p:font typeface="Open Sauce Italics" charset="1" panose="00000500000000000000"/>
      <p:regular r:id="rId45"/>
    </p:embeddedFont>
    <p:embeddedFont>
      <p:font typeface="Canva Sans Bold" charset="1" panose="020B0803030501040103"/>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00.svg>
</file>

<file path=ppt/media/image101.png>
</file>

<file path=ppt/media/image102.png>
</file>

<file path=ppt/media/image103.png>
</file>

<file path=ppt/media/image104.png>
</file>

<file path=ppt/media/image105.png>
</file>

<file path=ppt/media/image106.svg>
</file>

<file path=ppt/media/image11.jpe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jpe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jpeg>
</file>

<file path=ppt/media/image4.svg>
</file>

<file path=ppt/media/image40.png>
</file>

<file path=ppt/media/image41.svg>
</file>

<file path=ppt/media/image42.jpe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png>
</file>

<file path=ppt/media/image61.png>
</file>

<file path=ppt/media/image62.svg>
</file>

<file path=ppt/media/image63.png>
</file>

<file path=ppt/media/image64.png>
</file>

<file path=ppt/media/image65.png>
</file>

<file path=ppt/media/image66.png>
</file>

<file path=ppt/media/image67.png>
</file>

<file path=ppt/media/image68.sv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svg>
</file>

<file path=ppt/media/image79.png>
</file>

<file path=ppt/media/image8.jpeg>
</file>

<file path=ppt/media/image80.png>
</file>

<file path=ppt/media/image81.png>
</file>

<file path=ppt/media/image82.svg>
</file>

<file path=ppt/media/image83.png>
</file>

<file path=ppt/media/image84.png>
</file>

<file path=ppt/media/image85.png>
</file>

<file path=ppt/media/image86.png>
</file>

<file path=ppt/media/image87.png>
</file>

<file path=ppt/media/image88.png>
</file>

<file path=ppt/media/image89.jpeg>
</file>

<file path=ppt/media/image9.jpe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5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55.png" Type="http://schemas.openxmlformats.org/officeDocument/2006/relationships/image"/><Relationship Id="rId5" Target="../media/image56.png" Type="http://schemas.openxmlformats.org/officeDocument/2006/relationships/image"/><Relationship Id="rId6" Target="../media/image57.png" Type="http://schemas.openxmlformats.org/officeDocument/2006/relationships/image"/><Relationship Id="rId7" Target="../media/image5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59.png" Type="http://schemas.openxmlformats.org/officeDocument/2006/relationships/image"/><Relationship Id="rId5" Target="../media/image42.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60.png" Type="http://schemas.openxmlformats.org/officeDocument/2006/relationships/image"/><Relationship Id="rId5" Target="../media/image61.png" Type="http://schemas.openxmlformats.org/officeDocument/2006/relationships/image"/><Relationship Id="rId6" Target="../media/image62.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63.png" Type="http://schemas.openxmlformats.org/officeDocument/2006/relationships/image"/><Relationship Id="rId5" Target="../media/image6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65.png" Type="http://schemas.openxmlformats.org/officeDocument/2006/relationships/image"/><Relationship Id="rId5" Target="../media/image66.png" Type="http://schemas.openxmlformats.org/officeDocument/2006/relationships/image"/><Relationship Id="rId6" Target="../media/image67.png" Type="http://schemas.openxmlformats.org/officeDocument/2006/relationships/image"/><Relationship Id="rId7" Target="../media/image68.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69.png" Type="http://schemas.openxmlformats.org/officeDocument/2006/relationships/image"/><Relationship Id="rId5" Target="../media/image70.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1.png" Type="http://schemas.openxmlformats.org/officeDocument/2006/relationships/image"/><Relationship Id="rId5" Target="../media/image7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3.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4.png" Type="http://schemas.openxmlformats.org/officeDocument/2006/relationships/image"/><Relationship Id="rId5" Target="../media/image75.png" Type="http://schemas.openxmlformats.org/officeDocument/2006/relationships/image"/><Relationship Id="rId6" Target="../media/image76.png" Type="http://schemas.openxmlformats.org/officeDocument/2006/relationships/image"/><Relationship Id="rId7" Target="../media/image77.png" Type="http://schemas.openxmlformats.org/officeDocument/2006/relationships/image"/><Relationship Id="rId8" Target="../media/image7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9.png" Type="http://schemas.openxmlformats.org/officeDocument/2006/relationships/image"/><Relationship Id="rId5" Target="../media/image80.png" Type="http://schemas.openxmlformats.org/officeDocument/2006/relationships/image"/><Relationship Id="rId6" Target="../media/image81.png" Type="http://schemas.openxmlformats.org/officeDocument/2006/relationships/image"/><Relationship Id="rId7" Target="../media/image82.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3.png" Type="http://schemas.openxmlformats.org/officeDocument/2006/relationships/image"/><Relationship Id="rId5" Target="../media/image84.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5.png" Type="http://schemas.openxmlformats.org/officeDocument/2006/relationships/image"/><Relationship Id="rId5" Target="../media/image86.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7.png" Type="http://schemas.openxmlformats.org/officeDocument/2006/relationships/image"/><Relationship Id="rId5" Target="../media/image88.png" Type="http://schemas.openxmlformats.org/officeDocument/2006/relationships/image"/><Relationship Id="rId6" Target="../media/image89.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0.png" Type="http://schemas.openxmlformats.org/officeDocument/2006/relationships/image"/><Relationship Id="rId5" Target="../media/image91.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2.png" Type="http://schemas.openxmlformats.org/officeDocument/2006/relationships/image"/><Relationship Id="rId5" Target="../media/image93.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4.png" Type="http://schemas.openxmlformats.org/officeDocument/2006/relationships/image"/><Relationship Id="rId5" Target="../media/image95.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7.png" Type="http://schemas.openxmlformats.org/officeDocument/2006/relationships/image"/><Relationship Id="rId4" Target="../media/image38.svg" Type="http://schemas.openxmlformats.org/officeDocument/2006/relationships/image"/><Relationship Id="rId5" Target="../media/image96.png" Type="http://schemas.openxmlformats.org/officeDocument/2006/relationships/image"/><Relationship Id="rId6" Target="../media/image97.png" Type="http://schemas.openxmlformats.org/officeDocument/2006/relationships/image"/><Relationship Id="rId7" Target="../media/image95.png" Type="http://schemas.openxmlformats.org/officeDocument/2006/relationships/image"/><Relationship Id="rId8" Target="../media/image98.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http://kaggle.com/datasets/blueloki/synthetic-agricultural-yield-prediction%20dataset/data" TargetMode="External" Type="http://schemas.openxmlformats.org/officeDocument/2006/relationships/hyperlink"/><Relationship Id="rId4" Target="../media/image99.png" Type="http://schemas.openxmlformats.org/officeDocument/2006/relationships/image"/><Relationship Id="rId5" Target="../media/image100.svg" Type="http://schemas.openxmlformats.org/officeDocument/2006/relationships/image"/><Relationship Id="rId6" Target="../media/image101.png" Type="http://schemas.openxmlformats.org/officeDocument/2006/relationships/image"/><Relationship Id="rId7" Target="../media/image102.png" Type="http://schemas.openxmlformats.org/officeDocument/2006/relationships/image"/><Relationship Id="rId8" Target="../media/image103.png" Type="http://schemas.openxmlformats.org/officeDocument/2006/relationships/image"/><Relationship Id="rId9" Target="../media/image104.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05.png" Type="http://schemas.openxmlformats.org/officeDocument/2006/relationships/image"/><Relationship Id="rId4" Target="../media/image106.svg" Type="http://schemas.openxmlformats.org/officeDocument/2006/relationships/image"/><Relationship Id="rId5" Target="../media/image1.png" Type="http://schemas.openxmlformats.org/officeDocument/2006/relationships/image"/><Relationship Id="rId6" Target="../media/image2.svg" Type="http://schemas.openxmlformats.org/officeDocument/2006/relationships/image"/><Relationship Id="rId7" Target="../media/image3.png" Type="http://schemas.openxmlformats.org/officeDocument/2006/relationships/image"/><Relationship Id="rId8"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8.png" Type="http://schemas.openxmlformats.org/officeDocument/2006/relationships/image"/><Relationship Id="rId11" Target="../media/image19.svg" Type="http://schemas.openxmlformats.org/officeDocument/2006/relationships/image"/><Relationship Id="rId12" Target="../media/image20.png" Type="http://schemas.openxmlformats.org/officeDocument/2006/relationships/image"/><Relationship Id="rId13" Target="../media/image21.svg" Type="http://schemas.openxmlformats.org/officeDocument/2006/relationships/image"/><Relationship Id="rId14" Target="../media/image22.jpeg" Type="http://schemas.openxmlformats.org/officeDocument/2006/relationships/image"/><Relationship Id="rId2" Target="../media/image10.png" Type="http://schemas.openxmlformats.org/officeDocument/2006/relationships/image"/><Relationship Id="rId3" Target="../media/image11.jpe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 Id="rId6" Target="../media/image14.png" Type="http://schemas.openxmlformats.org/officeDocument/2006/relationships/image"/><Relationship Id="rId7" Target="../media/image15.svg" Type="http://schemas.openxmlformats.org/officeDocument/2006/relationships/image"/><Relationship Id="rId8" Target="../media/image16.png" Type="http://schemas.openxmlformats.org/officeDocument/2006/relationships/image"/><Relationship Id="rId9" Target="../media/image17.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9.jpe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svg" Type="http://schemas.openxmlformats.org/officeDocument/2006/relationships/image"/><Relationship Id="rId4" Target="../media/image25.png" Type="http://schemas.openxmlformats.org/officeDocument/2006/relationships/image"/><Relationship Id="rId5" Target="../media/image26.svg" Type="http://schemas.openxmlformats.org/officeDocument/2006/relationships/image"/><Relationship Id="rId6" Target="../media/image27.png" Type="http://schemas.openxmlformats.org/officeDocument/2006/relationships/image"/><Relationship Id="rId7" Target="../media/image28.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6.svg" Type="http://schemas.openxmlformats.org/officeDocument/2006/relationships/image"/><Relationship Id="rId12" Target="../media/image37.png" Type="http://schemas.openxmlformats.org/officeDocument/2006/relationships/image"/><Relationship Id="rId13" Target="../media/image38.svg" Type="http://schemas.openxmlformats.org/officeDocument/2006/relationships/image"/><Relationship Id="rId2" Target="../media/image29.png" Type="http://schemas.openxmlformats.org/officeDocument/2006/relationships/image"/><Relationship Id="rId3" Target="../media/image30.svg" Type="http://schemas.openxmlformats.org/officeDocument/2006/relationships/image"/><Relationship Id="rId4" Target="../media/image31.png" Type="http://schemas.openxmlformats.org/officeDocument/2006/relationships/image"/><Relationship Id="rId5" Target="../media/image32.svg" Type="http://schemas.openxmlformats.org/officeDocument/2006/relationships/image"/><Relationship Id="rId6" Target="../media/image33.png" Type="http://schemas.openxmlformats.org/officeDocument/2006/relationships/image"/><Relationship Id="rId7" Target="../media/image34.svg" Type="http://schemas.openxmlformats.org/officeDocument/2006/relationships/image"/><Relationship Id="rId8" Target="../media/image35.png" Type="http://schemas.openxmlformats.org/officeDocument/2006/relationships/image"/><Relationship Id="rId9" Target="../media/image3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40.png" Type="http://schemas.openxmlformats.org/officeDocument/2006/relationships/image"/><Relationship Id="rId6" Target="../media/image4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0.svg" Type="http://schemas.openxmlformats.org/officeDocument/2006/relationships/image"/><Relationship Id="rId2" Target="../media/image42.jpeg" Type="http://schemas.openxmlformats.org/officeDocument/2006/relationships/image"/><Relationship Id="rId3" Target="../media/image43.png" Type="http://schemas.openxmlformats.org/officeDocument/2006/relationships/image"/><Relationship Id="rId4" Target="../media/image44.svg" Type="http://schemas.openxmlformats.org/officeDocument/2006/relationships/image"/><Relationship Id="rId5" Target="../media/image45.png" Type="http://schemas.openxmlformats.org/officeDocument/2006/relationships/image"/><Relationship Id="rId6" Target="../media/image46.svg" Type="http://schemas.openxmlformats.org/officeDocument/2006/relationships/image"/><Relationship Id="rId7" Target="../media/image47.png" Type="http://schemas.openxmlformats.org/officeDocument/2006/relationships/image"/><Relationship Id="rId8" Target="../media/image48.svg" Type="http://schemas.openxmlformats.org/officeDocument/2006/relationships/image"/><Relationship Id="rId9" Target="../media/image4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52.png" Type="http://schemas.openxmlformats.org/officeDocument/2006/relationships/image"/><Relationship Id="rId5" Target="../media/image5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12974764" y="-207071"/>
            <a:ext cx="3086100" cy="11299900"/>
            <a:chOff x="0" y="0"/>
            <a:chExt cx="812800" cy="2976105"/>
          </a:xfrm>
        </p:grpSpPr>
        <p:sp>
          <p:nvSpPr>
            <p:cNvPr name="Freeform 3" id="3"/>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4" id="4"/>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sp>
        <p:nvSpPr>
          <p:cNvPr name="Freeform 5" id="5"/>
          <p:cNvSpPr/>
          <p:nvPr/>
        </p:nvSpPr>
        <p:spPr>
          <a:xfrm flipH="false" flipV="false" rot="0">
            <a:off x="16384715" y="9009597"/>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543050" y="-558218"/>
            <a:ext cx="3086100" cy="11299900"/>
            <a:chOff x="0" y="0"/>
            <a:chExt cx="812800" cy="2976105"/>
          </a:xfrm>
        </p:grpSpPr>
        <p:sp>
          <p:nvSpPr>
            <p:cNvPr name="Freeform 7" id="7"/>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8" id="8"/>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grpSp>
        <p:nvGrpSpPr>
          <p:cNvPr name="Group 9" id="9"/>
          <p:cNvGrpSpPr/>
          <p:nvPr/>
        </p:nvGrpSpPr>
        <p:grpSpPr>
          <a:xfrm rot="0">
            <a:off x="1227773" y="4163622"/>
            <a:ext cx="110236" cy="2818996"/>
            <a:chOff x="0" y="0"/>
            <a:chExt cx="26312" cy="672855"/>
          </a:xfrm>
        </p:grpSpPr>
        <p:sp>
          <p:nvSpPr>
            <p:cNvPr name="Freeform 10" id="10"/>
            <p:cNvSpPr/>
            <p:nvPr/>
          </p:nvSpPr>
          <p:spPr>
            <a:xfrm flipH="false" flipV="false" rot="0">
              <a:off x="0" y="0"/>
              <a:ext cx="26312" cy="672855"/>
            </a:xfrm>
            <a:custGeom>
              <a:avLst/>
              <a:gdLst/>
              <a:ahLst/>
              <a:cxnLst/>
              <a:rect r="r" b="b" t="t" l="l"/>
              <a:pathLst>
                <a:path h="672855" w="26312">
                  <a:moveTo>
                    <a:pt x="0" y="0"/>
                  </a:moveTo>
                  <a:lnTo>
                    <a:pt x="26312" y="0"/>
                  </a:lnTo>
                  <a:lnTo>
                    <a:pt x="26312" y="672855"/>
                  </a:lnTo>
                  <a:lnTo>
                    <a:pt x="0" y="672855"/>
                  </a:lnTo>
                  <a:close/>
                </a:path>
              </a:pathLst>
            </a:custGeom>
            <a:solidFill>
              <a:srgbClr val="FFFFFF"/>
            </a:solidFill>
          </p:spPr>
        </p:sp>
        <p:sp>
          <p:nvSpPr>
            <p:cNvPr name="TextBox 11" id="11"/>
            <p:cNvSpPr txBox="true"/>
            <p:nvPr/>
          </p:nvSpPr>
          <p:spPr>
            <a:xfrm>
              <a:off x="0" y="-19050"/>
              <a:ext cx="26312" cy="691905"/>
            </a:xfrm>
            <a:prstGeom prst="rect">
              <a:avLst/>
            </a:prstGeom>
          </p:spPr>
          <p:txBody>
            <a:bodyPr anchor="ctr" rtlCol="false" tIns="50800" lIns="50800" bIns="50800" rIns="50800"/>
            <a:lstStyle/>
            <a:p>
              <a:pPr algn="ctr">
                <a:lnSpc>
                  <a:spcPts val="2859"/>
                </a:lnSpc>
              </a:pPr>
            </a:p>
          </p:txBody>
        </p:sp>
      </p:grpSp>
      <p:grpSp>
        <p:nvGrpSpPr>
          <p:cNvPr name="Group 12" id="12"/>
          <p:cNvGrpSpPr/>
          <p:nvPr/>
        </p:nvGrpSpPr>
        <p:grpSpPr>
          <a:xfrm rot="0">
            <a:off x="1752928" y="3397051"/>
            <a:ext cx="3754311" cy="569486"/>
            <a:chOff x="0" y="0"/>
            <a:chExt cx="896101" cy="135928"/>
          </a:xfrm>
        </p:grpSpPr>
        <p:sp>
          <p:nvSpPr>
            <p:cNvPr name="Freeform 13" id="13"/>
            <p:cNvSpPr/>
            <p:nvPr/>
          </p:nvSpPr>
          <p:spPr>
            <a:xfrm flipH="false" flipV="false" rot="0">
              <a:off x="0" y="0"/>
              <a:ext cx="896101" cy="135928"/>
            </a:xfrm>
            <a:custGeom>
              <a:avLst/>
              <a:gdLst/>
              <a:ahLst/>
              <a:cxnLst/>
              <a:rect r="r" b="b" t="t" l="l"/>
              <a:pathLst>
                <a:path h="135928" w="896101">
                  <a:moveTo>
                    <a:pt x="37119" y="0"/>
                  </a:moveTo>
                  <a:lnTo>
                    <a:pt x="858983" y="0"/>
                  </a:lnTo>
                  <a:cubicBezTo>
                    <a:pt x="879483" y="0"/>
                    <a:pt x="896101" y="16619"/>
                    <a:pt x="896101" y="37119"/>
                  </a:cubicBezTo>
                  <a:lnTo>
                    <a:pt x="896101" y="98810"/>
                  </a:lnTo>
                  <a:cubicBezTo>
                    <a:pt x="896101" y="108654"/>
                    <a:pt x="892191" y="118095"/>
                    <a:pt x="885230" y="125056"/>
                  </a:cubicBezTo>
                  <a:cubicBezTo>
                    <a:pt x="878269" y="132018"/>
                    <a:pt x="868827" y="135928"/>
                    <a:pt x="858983" y="135928"/>
                  </a:cubicBezTo>
                  <a:lnTo>
                    <a:pt x="37119" y="135928"/>
                  </a:lnTo>
                  <a:cubicBezTo>
                    <a:pt x="27274" y="135928"/>
                    <a:pt x="17833" y="132018"/>
                    <a:pt x="10872" y="125056"/>
                  </a:cubicBezTo>
                  <a:cubicBezTo>
                    <a:pt x="3911" y="118095"/>
                    <a:pt x="0" y="108654"/>
                    <a:pt x="0" y="98810"/>
                  </a:cubicBezTo>
                  <a:lnTo>
                    <a:pt x="0" y="37119"/>
                  </a:lnTo>
                  <a:cubicBezTo>
                    <a:pt x="0" y="27274"/>
                    <a:pt x="3911" y="17833"/>
                    <a:pt x="10872" y="10872"/>
                  </a:cubicBezTo>
                  <a:cubicBezTo>
                    <a:pt x="17833" y="3911"/>
                    <a:pt x="27274" y="0"/>
                    <a:pt x="37119" y="0"/>
                  </a:cubicBezTo>
                  <a:close/>
                </a:path>
              </a:pathLst>
            </a:custGeom>
            <a:solidFill>
              <a:srgbClr val="8BC349"/>
            </a:solidFill>
          </p:spPr>
        </p:sp>
        <p:sp>
          <p:nvSpPr>
            <p:cNvPr name="TextBox 14" id="14"/>
            <p:cNvSpPr txBox="true"/>
            <p:nvPr/>
          </p:nvSpPr>
          <p:spPr>
            <a:xfrm>
              <a:off x="0" y="-19050"/>
              <a:ext cx="896101" cy="154978"/>
            </a:xfrm>
            <a:prstGeom prst="rect">
              <a:avLst/>
            </a:prstGeom>
          </p:spPr>
          <p:txBody>
            <a:bodyPr anchor="ctr" rtlCol="false" tIns="56055" lIns="56055" bIns="56055" rIns="56055"/>
            <a:lstStyle/>
            <a:p>
              <a:pPr algn="ctr">
                <a:lnSpc>
                  <a:spcPts val="3120"/>
                </a:lnSpc>
              </a:pPr>
              <a:r>
                <a:rPr lang="en-US" sz="2400">
                  <a:solidFill>
                    <a:srgbClr val="FFFFFF"/>
                  </a:solidFill>
                  <a:latin typeface="Montserrat Light"/>
                  <a:ea typeface="Montserrat Light"/>
                  <a:cs typeface="Montserrat Light"/>
                  <a:sym typeface="Montserrat Light"/>
                </a:rPr>
                <a:t>Presentation Group 08</a:t>
              </a:r>
            </a:p>
          </p:txBody>
        </p:sp>
      </p:grpSp>
      <p:sp>
        <p:nvSpPr>
          <p:cNvPr name="Freeform 15" id="15"/>
          <p:cNvSpPr/>
          <p:nvPr/>
        </p:nvSpPr>
        <p:spPr>
          <a:xfrm flipH="false" flipV="false" rot="0">
            <a:off x="-2777871" y="-207071"/>
            <a:ext cx="3806571" cy="2083232"/>
          </a:xfrm>
          <a:custGeom>
            <a:avLst/>
            <a:gdLst/>
            <a:ahLst/>
            <a:cxnLst/>
            <a:rect r="r" b="b" t="t" l="l"/>
            <a:pathLst>
              <a:path h="2083232" w="3806571">
                <a:moveTo>
                  <a:pt x="0" y="0"/>
                </a:moveTo>
                <a:lnTo>
                  <a:pt x="3806571" y="0"/>
                </a:lnTo>
                <a:lnTo>
                  <a:pt x="3806571" y="2083233"/>
                </a:lnTo>
                <a:lnTo>
                  <a:pt x="0" y="20832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2412008" y="10287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7" id="17"/>
          <p:cNvSpPr/>
          <p:nvPr/>
        </p:nvSpPr>
        <p:spPr>
          <a:xfrm flipH="false" flipV="false" rot="0">
            <a:off x="2295682" y="7543098"/>
            <a:ext cx="1077273" cy="1077273"/>
          </a:xfrm>
          <a:custGeom>
            <a:avLst/>
            <a:gdLst/>
            <a:ahLst/>
            <a:cxnLst/>
            <a:rect r="r" b="b" t="t" l="l"/>
            <a:pathLst>
              <a:path h="1077273" w="1077273">
                <a:moveTo>
                  <a:pt x="0" y="0"/>
                </a:moveTo>
                <a:lnTo>
                  <a:pt x="1077274" y="0"/>
                </a:lnTo>
                <a:lnTo>
                  <a:pt x="1077274" y="1077273"/>
                </a:lnTo>
                <a:lnTo>
                  <a:pt x="0" y="1077273"/>
                </a:lnTo>
                <a:lnTo>
                  <a:pt x="0" y="0"/>
                </a:lnTo>
                <a:close/>
              </a:path>
            </a:pathLst>
          </a:custGeom>
          <a:blipFill>
            <a:blip r:embed="rId8"/>
            <a:stretch>
              <a:fillRect l="0" t="0" r="0" b="0"/>
            </a:stretch>
          </a:blipFill>
        </p:spPr>
      </p:sp>
      <p:sp>
        <p:nvSpPr>
          <p:cNvPr name="Freeform 18" id="18"/>
          <p:cNvSpPr/>
          <p:nvPr/>
        </p:nvSpPr>
        <p:spPr>
          <a:xfrm flipH="false" flipV="false" rot="0">
            <a:off x="12450788" y="0"/>
            <a:ext cx="4808512" cy="8577755"/>
          </a:xfrm>
          <a:custGeom>
            <a:avLst/>
            <a:gdLst/>
            <a:ahLst/>
            <a:cxnLst/>
            <a:rect r="r" b="b" t="t" l="l"/>
            <a:pathLst>
              <a:path h="8577755" w="4808512">
                <a:moveTo>
                  <a:pt x="0" y="0"/>
                </a:moveTo>
                <a:lnTo>
                  <a:pt x="4808512" y="0"/>
                </a:lnTo>
                <a:lnTo>
                  <a:pt x="4808512" y="8577755"/>
                </a:lnTo>
                <a:lnTo>
                  <a:pt x="0" y="8577755"/>
                </a:lnTo>
                <a:lnTo>
                  <a:pt x="0" y="0"/>
                </a:lnTo>
                <a:close/>
              </a:path>
            </a:pathLst>
          </a:custGeom>
          <a:blipFill>
            <a:blip r:embed="rId9"/>
            <a:stretch>
              <a:fillRect l="-17936" t="0" r="-914" b="0"/>
            </a:stretch>
          </a:blipFill>
        </p:spPr>
      </p:sp>
      <p:sp>
        <p:nvSpPr>
          <p:cNvPr name="TextBox 19" id="19"/>
          <p:cNvSpPr txBox="true"/>
          <p:nvPr/>
        </p:nvSpPr>
        <p:spPr>
          <a:xfrm rot="0">
            <a:off x="1752928" y="1991225"/>
            <a:ext cx="2279109" cy="355990"/>
          </a:xfrm>
          <a:prstGeom prst="rect">
            <a:avLst/>
          </a:prstGeom>
        </p:spPr>
        <p:txBody>
          <a:bodyPr anchor="t" rtlCol="false" tIns="0" lIns="0" bIns="0" rIns="0">
            <a:spAutoFit/>
          </a:bodyPr>
          <a:lstStyle/>
          <a:p>
            <a:pPr algn="ctr">
              <a:lnSpc>
                <a:spcPts val="2953"/>
              </a:lnSpc>
            </a:pPr>
            <a:r>
              <a:rPr lang="en-US" sz="2109" spc="105">
                <a:solidFill>
                  <a:srgbClr val="1C5739"/>
                </a:solidFill>
                <a:latin typeface="Open Sauce"/>
                <a:ea typeface="Open Sauce"/>
                <a:cs typeface="Open Sauce"/>
                <a:sym typeface="Open Sauce"/>
              </a:rPr>
              <a:t>STAT 31631</a:t>
            </a:r>
            <a:r>
              <a:rPr lang="en-US" sz="2109" spc="105">
                <a:solidFill>
                  <a:srgbClr val="1C5739"/>
                </a:solidFill>
                <a:latin typeface="Open Sauce"/>
                <a:ea typeface="Open Sauce"/>
                <a:cs typeface="Open Sauce"/>
                <a:sym typeface="Open Sauce"/>
              </a:rPr>
              <a:t> </a:t>
            </a:r>
          </a:p>
        </p:txBody>
      </p:sp>
      <p:sp>
        <p:nvSpPr>
          <p:cNvPr name="TextBox 20" id="20"/>
          <p:cNvSpPr txBox="true"/>
          <p:nvPr/>
        </p:nvSpPr>
        <p:spPr>
          <a:xfrm rot="0">
            <a:off x="1762453" y="3961287"/>
            <a:ext cx="10697860" cy="2029969"/>
          </a:xfrm>
          <a:prstGeom prst="rect">
            <a:avLst/>
          </a:prstGeom>
        </p:spPr>
        <p:txBody>
          <a:bodyPr anchor="t" rtlCol="false" tIns="0" lIns="0" bIns="0" rIns="0">
            <a:spAutoFit/>
          </a:bodyPr>
          <a:lstStyle/>
          <a:p>
            <a:pPr algn="l">
              <a:lnSpc>
                <a:spcPts val="5435"/>
              </a:lnSpc>
            </a:pPr>
            <a:r>
              <a:rPr lang="en-US" b="true" sz="3599" i="true" spc="302">
                <a:solidFill>
                  <a:srgbClr val="1C5739"/>
                </a:solidFill>
                <a:latin typeface="Open Sauce Bold Italics"/>
                <a:ea typeface="Open Sauce Bold Italics"/>
                <a:cs typeface="Open Sauce Bold Italics"/>
                <a:sym typeface="Open Sauce Bold Italics"/>
              </a:rPr>
              <a:t>Analyzing the Effects of Environmental, Fertilizer, and Management Factors </a:t>
            </a:r>
          </a:p>
          <a:p>
            <a:pPr algn="l">
              <a:lnSpc>
                <a:spcPts val="5435"/>
              </a:lnSpc>
            </a:pPr>
            <a:r>
              <a:rPr lang="en-US" b="true" sz="3599" i="true" spc="302">
                <a:solidFill>
                  <a:srgbClr val="1C5739"/>
                </a:solidFill>
                <a:latin typeface="Open Sauce Bold Italics"/>
                <a:ea typeface="Open Sauce Bold Italics"/>
                <a:cs typeface="Open Sauce Bold Italics"/>
                <a:sym typeface="Open Sauce Bold Italics"/>
              </a:rPr>
              <a:t>on Agricultural wheat Yield </a:t>
            </a:r>
          </a:p>
        </p:txBody>
      </p:sp>
      <p:sp>
        <p:nvSpPr>
          <p:cNvPr name="TextBox 21" id="21"/>
          <p:cNvSpPr txBox="true"/>
          <p:nvPr/>
        </p:nvSpPr>
        <p:spPr>
          <a:xfrm rot="0">
            <a:off x="3597768" y="7476423"/>
            <a:ext cx="9152184" cy="1913221"/>
          </a:xfrm>
          <a:prstGeom prst="rect">
            <a:avLst/>
          </a:prstGeom>
        </p:spPr>
        <p:txBody>
          <a:bodyPr anchor="t" rtlCol="false" tIns="0" lIns="0" bIns="0" rIns="0">
            <a:spAutoFit/>
          </a:bodyPr>
          <a:lstStyle/>
          <a:p>
            <a:pPr algn="l">
              <a:lnSpc>
                <a:spcPts val="2870"/>
              </a:lnSpc>
            </a:pPr>
            <a:r>
              <a:rPr lang="en-US" sz="2633" spc="-100" b="true">
                <a:solidFill>
                  <a:srgbClr val="8BC349"/>
                </a:solidFill>
                <a:latin typeface="Mont Bold"/>
                <a:ea typeface="Mont Bold"/>
                <a:cs typeface="Mont Bold"/>
                <a:sym typeface="Mont Bold"/>
              </a:rPr>
              <a:t>Department of Statistics &amp; Computer Science,</a:t>
            </a:r>
          </a:p>
          <a:p>
            <a:pPr algn="l">
              <a:lnSpc>
                <a:spcPts val="2870"/>
              </a:lnSpc>
            </a:pPr>
            <a:r>
              <a:rPr lang="en-US" sz="2633" spc="-100" b="true">
                <a:solidFill>
                  <a:srgbClr val="8BC349"/>
                </a:solidFill>
                <a:latin typeface="Mont Bold"/>
                <a:ea typeface="Mont Bold"/>
                <a:cs typeface="Mont Bold"/>
                <a:sym typeface="Mont Bold"/>
              </a:rPr>
              <a:t>Faculty of Science,</a:t>
            </a:r>
          </a:p>
          <a:p>
            <a:pPr algn="l">
              <a:lnSpc>
                <a:spcPts val="2870"/>
              </a:lnSpc>
            </a:pPr>
            <a:r>
              <a:rPr lang="en-US" sz="2633" spc="-100" b="true">
                <a:solidFill>
                  <a:srgbClr val="8BC349"/>
                </a:solidFill>
                <a:latin typeface="Mont Bold"/>
                <a:ea typeface="Mont Bold"/>
                <a:cs typeface="Mont Bold"/>
                <a:sym typeface="Mont Bold"/>
              </a:rPr>
              <a:t>University of Kelaniya,</a:t>
            </a:r>
          </a:p>
          <a:p>
            <a:pPr algn="l">
              <a:lnSpc>
                <a:spcPts val="2870"/>
              </a:lnSpc>
            </a:pPr>
          </a:p>
          <a:p>
            <a:pPr algn="l">
              <a:lnSpc>
                <a:spcPts val="287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963272" y="2808325"/>
            <a:ext cx="47625" cy="4670350"/>
            <a:chOff x="0" y="0"/>
            <a:chExt cx="12543" cy="1230051"/>
          </a:xfrm>
        </p:grpSpPr>
        <p:sp>
          <p:nvSpPr>
            <p:cNvPr name="Freeform 3" id="3"/>
            <p:cNvSpPr/>
            <p:nvPr/>
          </p:nvSpPr>
          <p:spPr>
            <a:xfrm flipH="false" flipV="false" rot="0">
              <a:off x="0" y="0"/>
              <a:ext cx="12543" cy="1230051"/>
            </a:xfrm>
            <a:custGeom>
              <a:avLst/>
              <a:gdLst/>
              <a:ahLst/>
              <a:cxnLst/>
              <a:rect r="r" b="b" t="t" l="l"/>
              <a:pathLst>
                <a:path h="1230051" w="12543">
                  <a:moveTo>
                    <a:pt x="0" y="0"/>
                  </a:moveTo>
                  <a:lnTo>
                    <a:pt x="12543" y="0"/>
                  </a:lnTo>
                  <a:lnTo>
                    <a:pt x="12543" y="1230051"/>
                  </a:lnTo>
                  <a:lnTo>
                    <a:pt x="0" y="1230051"/>
                  </a:lnTo>
                  <a:close/>
                </a:path>
              </a:pathLst>
            </a:custGeom>
            <a:solidFill>
              <a:srgbClr val="009245"/>
            </a:solidFill>
          </p:spPr>
        </p:sp>
        <p:sp>
          <p:nvSpPr>
            <p:cNvPr name="TextBox 4" id="4"/>
            <p:cNvSpPr txBox="true"/>
            <p:nvPr/>
          </p:nvSpPr>
          <p:spPr>
            <a:xfrm>
              <a:off x="0" y="-19050"/>
              <a:ext cx="12543" cy="1249101"/>
            </a:xfrm>
            <a:prstGeom prst="rect">
              <a:avLst/>
            </a:prstGeom>
          </p:spPr>
          <p:txBody>
            <a:bodyPr anchor="ctr" rtlCol="false" tIns="50800" lIns="50800" bIns="50800" rIns="50800"/>
            <a:lstStyle/>
            <a:p>
              <a:pPr algn="ctr">
                <a:lnSpc>
                  <a:spcPts val="2859"/>
                </a:lnSpc>
              </a:pPr>
            </a:p>
          </p:txBody>
        </p:sp>
      </p:grpSp>
      <p:grpSp>
        <p:nvGrpSpPr>
          <p:cNvPr name="Group 5" id="5"/>
          <p:cNvGrpSpPr/>
          <p:nvPr/>
        </p:nvGrpSpPr>
        <p:grpSpPr>
          <a:xfrm rot="0">
            <a:off x="238197" y="9090690"/>
            <a:ext cx="18731293" cy="3970203"/>
            <a:chOff x="0" y="0"/>
            <a:chExt cx="4933345" cy="1045650"/>
          </a:xfrm>
        </p:grpSpPr>
        <p:sp>
          <p:nvSpPr>
            <p:cNvPr name="Freeform 6" id="6"/>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7" id="7"/>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8" id="8"/>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10" id="10"/>
          <p:cNvSpPr txBox="true"/>
          <p:nvPr/>
        </p:nvSpPr>
        <p:spPr>
          <a:xfrm rot="0">
            <a:off x="1117896" y="1062287"/>
            <a:ext cx="6516617" cy="466725"/>
          </a:xfrm>
          <a:prstGeom prst="rect">
            <a:avLst/>
          </a:prstGeom>
        </p:spPr>
        <p:txBody>
          <a:bodyPr anchor="t" rtlCol="false" tIns="0" lIns="0" bIns="0" rIns="0">
            <a:spAutoFit/>
          </a:bodyPr>
          <a:lstStyle/>
          <a:p>
            <a:pPr algn="just">
              <a:lnSpc>
                <a:spcPts val="3029"/>
              </a:lnSpc>
            </a:pPr>
            <a:r>
              <a:rPr lang="en-US" b="true" sz="2524" spc="229">
                <a:solidFill>
                  <a:srgbClr val="1E5054"/>
                </a:solidFill>
                <a:latin typeface="Mont Bold"/>
                <a:ea typeface="Mont Bold"/>
                <a:cs typeface="Mont Bold"/>
                <a:sym typeface="Mont Bold"/>
              </a:rPr>
              <a:t>identify outliers using boxplot</a:t>
            </a:r>
          </a:p>
        </p:txBody>
      </p:sp>
      <p:sp>
        <p:nvSpPr>
          <p:cNvPr name="TextBox 11" id="11"/>
          <p:cNvSpPr txBox="true"/>
          <p:nvPr/>
        </p:nvSpPr>
        <p:spPr>
          <a:xfrm rot="0">
            <a:off x="1145730" y="1490912"/>
            <a:ext cx="15152622" cy="815492"/>
          </a:xfrm>
          <a:prstGeom prst="rect">
            <a:avLst/>
          </a:prstGeom>
        </p:spPr>
        <p:txBody>
          <a:bodyPr anchor="t" rtlCol="false" tIns="0" lIns="0" bIns="0" rIns="0">
            <a:spAutoFit/>
          </a:bodyPr>
          <a:lstStyle/>
          <a:p>
            <a:pPr algn="l">
              <a:lnSpc>
                <a:spcPts val="3351"/>
              </a:lnSpc>
            </a:pPr>
            <a:r>
              <a:rPr lang="en-US" sz="2394">
                <a:solidFill>
                  <a:srgbClr val="000000"/>
                </a:solidFill>
                <a:latin typeface="Canva Sans"/>
                <a:ea typeface="Canva Sans"/>
                <a:cs typeface="Canva Sans"/>
                <a:sym typeface="Canva Sans"/>
              </a:rPr>
              <a:t>boxplot(data$Yield_kg_per_hectare,main = "Boxplot for Yield_kg_per_hectare",sub = paste("outliers :</a:t>
            </a:r>
          </a:p>
          <a:p>
            <a:pPr algn="l">
              <a:lnSpc>
                <a:spcPts val="3351"/>
              </a:lnSpc>
            </a:pPr>
            <a:r>
              <a:rPr lang="en-US" sz="2394">
                <a:solidFill>
                  <a:srgbClr val="000000"/>
                </a:solidFill>
                <a:latin typeface="Canva Sans"/>
                <a:ea typeface="Canva Sans"/>
                <a:cs typeface="Canva Sans"/>
                <a:sym typeface="Canva Sans"/>
              </a:rPr>
              <a:t>",boxplot.stats(data$Yield_kg_per_hectare)$out))</a:t>
            </a:r>
          </a:p>
        </p:txBody>
      </p:sp>
      <p:sp>
        <p:nvSpPr>
          <p:cNvPr name="TextBox 12" id="12"/>
          <p:cNvSpPr txBox="true"/>
          <p:nvPr/>
        </p:nvSpPr>
        <p:spPr>
          <a:xfrm rot="0">
            <a:off x="1065703" y="2810583"/>
            <a:ext cx="6516617" cy="466725"/>
          </a:xfrm>
          <a:prstGeom prst="rect">
            <a:avLst/>
          </a:prstGeom>
        </p:spPr>
        <p:txBody>
          <a:bodyPr anchor="t" rtlCol="false" tIns="0" lIns="0" bIns="0" rIns="0">
            <a:spAutoFit/>
          </a:bodyPr>
          <a:lstStyle/>
          <a:p>
            <a:pPr algn="just">
              <a:lnSpc>
                <a:spcPts val="3029"/>
              </a:lnSpc>
            </a:pPr>
            <a:r>
              <a:rPr lang="en-US" b="true" sz="2524" spc="229">
                <a:solidFill>
                  <a:srgbClr val="1E5054"/>
                </a:solidFill>
                <a:latin typeface="Mont Bold"/>
                <a:ea typeface="Mont Bold"/>
                <a:cs typeface="Mont Bold"/>
                <a:sym typeface="Mont Bold"/>
              </a:rPr>
              <a:t>Finding outlier rows</a:t>
            </a:r>
          </a:p>
        </p:txBody>
      </p:sp>
      <p:sp>
        <p:nvSpPr>
          <p:cNvPr name="TextBox 13" id="13"/>
          <p:cNvSpPr txBox="true"/>
          <p:nvPr/>
        </p:nvSpPr>
        <p:spPr>
          <a:xfrm rot="0">
            <a:off x="1065703" y="3287156"/>
            <a:ext cx="8955565" cy="822346"/>
          </a:xfrm>
          <a:prstGeom prst="rect">
            <a:avLst/>
          </a:prstGeom>
        </p:spPr>
        <p:txBody>
          <a:bodyPr anchor="t" rtlCol="false" tIns="0" lIns="0" bIns="0" rIns="0">
            <a:spAutoFit/>
          </a:bodyPr>
          <a:lstStyle/>
          <a:p>
            <a:pPr algn="just">
              <a:lnSpc>
                <a:spcPts val="3351"/>
              </a:lnSpc>
            </a:pPr>
            <a:r>
              <a:rPr lang="en-US" sz="2394">
                <a:solidFill>
                  <a:srgbClr val="000000"/>
                </a:solidFill>
                <a:latin typeface="Canva Sans"/>
                <a:ea typeface="Canva Sans"/>
                <a:cs typeface="Canva Sans"/>
                <a:sym typeface="Canva Sans"/>
              </a:rPr>
              <a:t>outlier_rows &lt;- boxplot.stats(data$Yield_kg_per_hectare)$out</a:t>
            </a:r>
          </a:p>
          <a:p>
            <a:pPr algn="just">
              <a:lnSpc>
                <a:spcPts val="3351"/>
              </a:lnSpc>
            </a:pPr>
          </a:p>
        </p:txBody>
      </p:sp>
      <p:sp>
        <p:nvSpPr>
          <p:cNvPr name="TextBox 14" id="14"/>
          <p:cNvSpPr txBox="true"/>
          <p:nvPr/>
        </p:nvSpPr>
        <p:spPr>
          <a:xfrm rot="0">
            <a:off x="1065703" y="4372318"/>
            <a:ext cx="8151654" cy="466725"/>
          </a:xfrm>
          <a:prstGeom prst="rect">
            <a:avLst/>
          </a:prstGeom>
        </p:spPr>
        <p:txBody>
          <a:bodyPr anchor="t" rtlCol="false" tIns="0" lIns="0" bIns="0" rIns="0">
            <a:spAutoFit/>
          </a:bodyPr>
          <a:lstStyle/>
          <a:p>
            <a:pPr algn="just">
              <a:lnSpc>
                <a:spcPts val="3029"/>
              </a:lnSpc>
            </a:pPr>
            <a:r>
              <a:rPr lang="en-US" b="true" sz="2524" spc="229">
                <a:solidFill>
                  <a:srgbClr val="1E5054"/>
                </a:solidFill>
                <a:latin typeface="Mont Bold"/>
                <a:ea typeface="Mont Bold"/>
                <a:cs typeface="Mont Bold"/>
                <a:sym typeface="Mont Bold"/>
              </a:rPr>
              <a:t>Create a data frame with outlier values</a:t>
            </a:r>
          </a:p>
        </p:txBody>
      </p:sp>
      <p:sp>
        <p:nvSpPr>
          <p:cNvPr name="TextBox 15" id="15"/>
          <p:cNvSpPr txBox="true"/>
          <p:nvPr/>
        </p:nvSpPr>
        <p:spPr>
          <a:xfrm rot="0">
            <a:off x="1065703" y="4942641"/>
            <a:ext cx="5164892" cy="399819"/>
          </a:xfrm>
          <a:prstGeom prst="rect">
            <a:avLst/>
          </a:prstGeom>
        </p:spPr>
        <p:txBody>
          <a:bodyPr anchor="t" rtlCol="false" tIns="0" lIns="0" bIns="0" rIns="0">
            <a:spAutoFit/>
          </a:bodyPr>
          <a:lstStyle/>
          <a:p>
            <a:pPr algn="just">
              <a:lnSpc>
                <a:spcPts val="3351"/>
              </a:lnSpc>
            </a:pPr>
            <a:r>
              <a:rPr lang="en-US" sz="2394">
                <a:solidFill>
                  <a:srgbClr val="000000"/>
                </a:solidFill>
                <a:latin typeface="Canva Sans"/>
                <a:ea typeface="Canva Sans"/>
                <a:cs typeface="Canva Sans"/>
                <a:sym typeface="Canva Sans"/>
              </a:rPr>
              <a:t>outliers_data &lt;- data[outlier_rows, ]</a:t>
            </a:r>
          </a:p>
        </p:txBody>
      </p:sp>
      <p:sp>
        <p:nvSpPr>
          <p:cNvPr name="TextBox 16" id="16"/>
          <p:cNvSpPr txBox="true"/>
          <p:nvPr/>
        </p:nvSpPr>
        <p:spPr>
          <a:xfrm rot="0">
            <a:off x="1117896" y="6127973"/>
            <a:ext cx="8507814" cy="466725"/>
          </a:xfrm>
          <a:prstGeom prst="rect">
            <a:avLst/>
          </a:prstGeom>
        </p:spPr>
        <p:txBody>
          <a:bodyPr anchor="t" rtlCol="false" tIns="0" lIns="0" bIns="0" rIns="0">
            <a:spAutoFit/>
          </a:bodyPr>
          <a:lstStyle/>
          <a:p>
            <a:pPr algn="just">
              <a:lnSpc>
                <a:spcPts val="3029"/>
              </a:lnSpc>
            </a:pPr>
            <a:r>
              <a:rPr lang="en-US" b="true" sz="2524" spc="229">
                <a:solidFill>
                  <a:srgbClr val="1E5054"/>
                </a:solidFill>
                <a:latin typeface="Mont Bold"/>
                <a:ea typeface="Mont Bold"/>
                <a:cs typeface="Mont Bold"/>
                <a:sym typeface="Mont Bold"/>
              </a:rPr>
              <a:t>Remove outliers from the data</a:t>
            </a:r>
          </a:p>
        </p:txBody>
      </p:sp>
      <p:sp>
        <p:nvSpPr>
          <p:cNvPr name="TextBox 17" id="17"/>
          <p:cNvSpPr txBox="true"/>
          <p:nvPr/>
        </p:nvSpPr>
        <p:spPr>
          <a:xfrm rot="0">
            <a:off x="1117896" y="6601149"/>
            <a:ext cx="6177266" cy="1234592"/>
          </a:xfrm>
          <a:prstGeom prst="rect">
            <a:avLst/>
          </a:prstGeom>
        </p:spPr>
        <p:txBody>
          <a:bodyPr anchor="t" rtlCol="false" tIns="0" lIns="0" bIns="0" rIns="0">
            <a:spAutoFit/>
          </a:bodyPr>
          <a:lstStyle/>
          <a:p>
            <a:pPr algn="just">
              <a:lnSpc>
                <a:spcPts val="3351"/>
              </a:lnSpc>
            </a:pPr>
            <a:r>
              <a:rPr lang="en-US" sz="2394">
                <a:solidFill>
                  <a:srgbClr val="000000"/>
                </a:solidFill>
                <a:latin typeface="Canva Sans"/>
                <a:ea typeface="Canva Sans"/>
                <a:cs typeface="Canva Sans"/>
                <a:sym typeface="Canva Sans"/>
              </a:rPr>
              <a:t>cleaned_data &lt;- data[-outlier_rows, ]</a:t>
            </a:r>
          </a:p>
          <a:p>
            <a:pPr algn="just">
              <a:lnSpc>
                <a:spcPts val="3351"/>
              </a:lnSpc>
            </a:pPr>
          </a:p>
          <a:p>
            <a:pPr algn="just">
              <a:lnSpc>
                <a:spcPts val="3351"/>
              </a:lnSpc>
            </a:pPr>
          </a:p>
        </p:txBody>
      </p:sp>
      <p:sp>
        <p:nvSpPr>
          <p:cNvPr name="Freeform 18" id="18"/>
          <p:cNvSpPr/>
          <p:nvPr/>
        </p:nvSpPr>
        <p:spPr>
          <a:xfrm flipH="false" flipV="false" rot="0">
            <a:off x="11370077" y="3248398"/>
            <a:ext cx="6709975" cy="4188123"/>
          </a:xfrm>
          <a:custGeom>
            <a:avLst/>
            <a:gdLst/>
            <a:ahLst/>
            <a:cxnLst/>
            <a:rect r="r" b="b" t="t" l="l"/>
            <a:pathLst>
              <a:path h="4188123" w="6709975">
                <a:moveTo>
                  <a:pt x="0" y="0"/>
                </a:moveTo>
                <a:lnTo>
                  <a:pt x="6709975" y="0"/>
                </a:lnTo>
                <a:lnTo>
                  <a:pt x="6709975" y="4188123"/>
                </a:lnTo>
                <a:lnTo>
                  <a:pt x="0" y="4188123"/>
                </a:lnTo>
                <a:lnTo>
                  <a:pt x="0" y="0"/>
                </a:lnTo>
                <a:close/>
              </a:path>
            </a:pathLst>
          </a:custGeom>
          <a:blipFill>
            <a:blip r:embed="rId4"/>
            <a:stretch>
              <a:fillRect l="0" t="0" r="0" b="-2967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488998" y="-466043"/>
            <a:ext cx="47625" cy="4670350"/>
            <a:chOff x="0" y="0"/>
            <a:chExt cx="12543" cy="1230051"/>
          </a:xfrm>
        </p:grpSpPr>
        <p:sp>
          <p:nvSpPr>
            <p:cNvPr name="Freeform 3" id="3"/>
            <p:cNvSpPr/>
            <p:nvPr/>
          </p:nvSpPr>
          <p:spPr>
            <a:xfrm flipH="false" flipV="false" rot="0">
              <a:off x="0" y="0"/>
              <a:ext cx="12543" cy="1230051"/>
            </a:xfrm>
            <a:custGeom>
              <a:avLst/>
              <a:gdLst/>
              <a:ahLst/>
              <a:cxnLst/>
              <a:rect r="r" b="b" t="t" l="l"/>
              <a:pathLst>
                <a:path h="1230051" w="12543">
                  <a:moveTo>
                    <a:pt x="0" y="0"/>
                  </a:moveTo>
                  <a:lnTo>
                    <a:pt x="12543" y="0"/>
                  </a:lnTo>
                  <a:lnTo>
                    <a:pt x="12543" y="1230051"/>
                  </a:lnTo>
                  <a:lnTo>
                    <a:pt x="0" y="1230051"/>
                  </a:lnTo>
                  <a:close/>
                </a:path>
              </a:pathLst>
            </a:custGeom>
            <a:solidFill>
              <a:srgbClr val="009245"/>
            </a:solidFill>
          </p:spPr>
        </p:sp>
        <p:sp>
          <p:nvSpPr>
            <p:cNvPr name="TextBox 4" id="4"/>
            <p:cNvSpPr txBox="true"/>
            <p:nvPr/>
          </p:nvSpPr>
          <p:spPr>
            <a:xfrm>
              <a:off x="0" y="-19050"/>
              <a:ext cx="12543" cy="1249101"/>
            </a:xfrm>
            <a:prstGeom prst="rect">
              <a:avLst/>
            </a:prstGeom>
          </p:spPr>
          <p:txBody>
            <a:bodyPr anchor="ctr" rtlCol="false" tIns="50800" lIns="50800" bIns="50800" rIns="50800"/>
            <a:lstStyle/>
            <a:p>
              <a:pPr algn="ctr">
                <a:lnSpc>
                  <a:spcPts val="2859"/>
                </a:lnSpc>
              </a:pPr>
            </a:p>
          </p:txBody>
        </p:sp>
      </p:grpSp>
      <p:grpSp>
        <p:nvGrpSpPr>
          <p:cNvPr name="Group 5" id="5"/>
          <p:cNvGrpSpPr/>
          <p:nvPr/>
        </p:nvGrpSpPr>
        <p:grpSpPr>
          <a:xfrm rot="0">
            <a:off x="0" y="8979768"/>
            <a:ext cx="18731293" cy="3970203"/>
            <a:chOff x="0" y="0"/>
            <a:chExt cx="4933345" cy="1045650"/>
          </a:xfrm>
        </p:grpSpPr>
        <p:sp>
          <p:nvSpPr>
            <p:cNvPr name="Freeform 6" id="6"/>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7" id="7"/>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8" id="8"/>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Freeform 10" id="10"/>
          <p:cNvSpPr/>
          <p:nvPr/>
        </p:nvSpPr>
        <p:spPr>
          <a:xfrm flipH="false" flipV="false" rot="0">
            <a:off x="695833" y="2095030"/>
            <a:ext cx="9889516" cy="600925"/>
          </a:xfrm>
          <a:custGeom>
            <a:avLst/>
            <a:gdLst/>
            <a:ahLst/>
            <a:cxnLst/>
            <a:rect r="r" b="b" t="t" l="l"/>
            <a:pathLst>
              <a:path h="600925" w="9889516">
                <a:moveTo>
                  <a:pt x="0" y="0"/>
                </a:moveTo>
                <a:lnTo>
                  <a:pt x="9889516" y="0"/>
                </a:lnTo>
                <a:lnTo>
                  <a:pt x="9889516" y="600926"/>
                </a:lnTo>
                <a:lnTo>
                  <a:pt x="0" y="600926"/>
                </a:lnTo>
                <a:lnTo>
                  <a:pt x="0" y="0"/>
                </a:lnTo>
                <a:close/>
              </a:path>
            </a:pathLst>
          </a:custGeom>
          <a:blipFill>
            <a:blip r:embed="rId4"/>
            <a:stretch>
              <a:fillRect l="0" t="0" r="0" b="0"/>
            </a:stretch>
          </a:blipFill>
        </p:spPr>
      </p:sp>
      <p:sp>
        <p:nvSpPr>
          <p:cNvPr name="Freeform 11" id="11"/>
          <p:cNvSpPr/>
          <p:nvPr/>
        </p:nvSpPr>
        <p:spPr>
          <a:xfrm flipH="false" flipV="false" rot="0">
            <a:off x="748026" y="3404218"/>
            <a:ext cx="9615614" cy="593556"/>
          </a:xfrm>
          <a:custGeom>
            <a:avLst/>
            <a:gdLst/>
            <a:ahLst/>
            <a:cxnLst/>
            <a:rect r="r" b="b" t="t" l="l"/>
            <a:pathLst>
              <a:path h="593556" w="9615614">
                <a:moveTo>
                  <a:pt x="0" y="0"/>
                </a:moveTo>
                <a:lnTo>
                  <a:pt x="9615615" y="0"/>
                </a:lnTo>
                <a:lnTo>
                  <a:pt x="9615615" y="593557"/>
                </a:lnTo>
                <a:lnTo>
                  <a:pt x="0" y="593557"/>
                </a:lnTo>
                <a:lnTo>
                  <a:pt x="0" y="0"/>
                </a:lnTo>
                <a:close/>
              </a:path>
            </a:pathLst>
          </a:custGeom>
          <a:blipFill>
            <a:blip r:embed="rId5"/>
            <a:stretch>
              <a:fillRect l="0" t="0" r="0" b="0"/>
            </a:stretch>
          </a:blipFill>
        </p:spPr>
      </p:sp>
      <p:sp>
        <p:nvSpPr>
          <p:cNvPr name="TextBox 12" id="12"/>
          <p:cNvSpPr txBox="true"/>
          <p:nvPr/>
        </p:nvSpPr>
        <p:spPr>
          <a:xfrm rot="0">
            <a:off x="695833" y="690486"/>
            <a:ext cx="12027934" cy="466725"/>
          </a:xfrm>
          <a:prstGeom prst="rect">
            <a:avLst/>
          </a:prstGeom>
        </p:spPr>
        <p:txBody>
          <a:bodyPr anchor="t" rtlCol="false" tIns="0" lIns="0" bIns="0" rIns="0">
            <a:spAutoFit/>
          </a:bodyPr>
          <a:lstStyle/>
          <a:p>
            <a:pPr algn="just">
              <a:lnSpc>
                <a:spcPts val="3029"/>
              </a:lnSpc>
            </a:pPr>
            <a:r>
              <a:rPr lang="en-US" b="true" sz="2524" spc="229">
                <a:solidFill>
                  <a:srgbClr val="1E5054"/>
                </a:solidFill>
                <a:latin typeface="Mont Bold"/>
                <a:ea typeface="Mont Bold"/>
                <a:cs typeface="Mont Bold"/>
                <a:sym typeface="Mont Bold"/>
              </a:rPr>
              <a:t>Print the number of rows before and after removing outliers</a:t>
            </a:r>
          </a:p>
        </p:txBody>
      </p:sp>
      <p:sp>
        <p:nvSpPr>
          <p:cNvPr name="TextBox 13" id="13"/>
          <p:cNvSpPr txBox="true"/>
          <p:nvPr/>
        </p:nvSpPr>
        <p:spPr>
          <a:xfrm rot="0">
            <a:off x="748026" y="1469313"/>
            <a:ext cx="10068974" cy="399819"/>
          </a:xfrm>
          <a:prstGeom prst="rect">
            <a:avLst/>
          </a:prstGeom>
        </p:spPr>
        <p:txBody>
          <a:bodyPr anchor="t" rtlCol="false" tIns="0" lIns="0" bIns="0" rIns="0">
            <a:spAutoFit/>
          </a:bodyPr>
          <a:lstStyle/>
          <a:p>
            <a:pPr algn="just">
              <a:lnSpc>
                <a:spcPts val="3351"/>
              </a:lnSpc>
            </a:pPr>
            <a:r>
              <a:rPr lang="en-US" sz="2394">
                <a:solidFill>
                  <a:srgbClr val="000000"/>
                </a:solidFill>
                <a:latin typeface="Canva Sans"/>
                <a:ea typeface="Canva Sans"/>
                <a:cs typeface="Canva Sans"/>
                <a:sym typeface="Canva Sans"/>
              </a:rPr>
              <a:t>print(paste("Number of rows before removing outliers:", nrow(data)))</a:t>
            </a:r>
          </a:p>
        </p:txBody>
      </p:sp>
      <p:sp>
        <p:nvSpPr>
          <p:cNvPr name="TextBox 14" id="14"/>
          <p:cNvSpPr txBox="true"/>
          <p:nvPr/>
        </p:nvSpPr>
        <p:spPr>
          <a:xfrm rot="0">
            <a:off x="748026" y="2804050"/>
            <a:ext cx="11096021" cy="822346"/>
          </a:xfrm>
          <a:prstGeom prst="rect">
            <a:avLst/>
          </a:prstGeom>
        </p:spPr>
        <p:txBody>
          <a:bodyPr anchor="t" rtlCol="false" tIns="0" lIns="0" bIns="0" rIns="0">
            <a:spAutoFit/>
          </a:bodyPr>
          <a:lstStyle/>
          <a:p>
            <a:pPr algn="just">
              <a:lnSpc>
                <a:spcPts val="3351"/>
              </a:lnSpc>
            </a:pPr>
            <a:r>
              <a:rPr lang="en-US" sz="2394">
                <a:solidFill>
                  <a:srgbClr val="000000"/>
                </a:solidFill>
                <a:latin typeface="Canva Sans"/>
                <a:ea typeface="Canva Sans"/>
                <a:cs typeface="Canva Sans"/>
                <a:sym typeface="Canva Sans"/>
              </a:rPr>
              <a:t>print(paste("Number of rows after removing outliers:", nrow(cleaned_data)))</a:t>
            </a:r>
          </a:p>
          <a:p>
            <a:pPr algn="just">
              <a:lnSpc>
                <a:spcPts val="3351"/>
              </a:lnSpc>
            </a:pPr>
          </a:p>
        </p:txBody>
      </p:sp>
      <p:sp>
        <p:nvSpPr>
          <p:cNvPr name="TextBox 15" id="15"/>
          <p:cNvSpPr txBox="true"/>
          <p:nvPr/>
        </p:nvSpPr>
        <p:spPr>
          <a:xfrm rot="0">
            <a:off x="380959" y="4616900"/>
            <a:ext cx="6516617" cy="1228725"/>
          </a:xfrm>
          <a:prstGeom prst="rect">
            <a:avLst/>
          </a:prstGeom>
        </p:spPr>
        <p:txBody>
          <a:bodyPr anchor="t" rtlCol="false" tIns="0" lIns="0" bIns="0" rIns="0">
            <a:spAutoFit/>
          </a:bodyPr>
          <a:lstStyle/>
          <a:p>
            <a:pPr algn="just">
              <a:lnSpc>
                <a:spcPts val="3029"/>
              </a:lnSpc>
            </a:pPr>
            <a:r>
              <a:rPr lang="en-US" b="true" sz="2524" spc="229">
                <a:solidFill>
                  <a:srgbClr val="1E5054"/>
                </a:solidFill>
                <a:latin typeface="Mont Bold"/>
                <a:ea typeface="Mont Bold"/>
                <a:cs typeface="Mont Bold"/>
                <a:sym typeface="Mont Bold"/>
              </a:rPr>
              <a:t>consider the outlier of data frame</a:t>
            </a:r>
          </a:p>
          <a:p>
            <a:pPr algn="just">
              <a:lnSpc>
                <a:spcPts val="3029"/>
              </a:lnSpc>
            </a:pPr>
          </a:p>
        </p:txBody>
      </p:sp>
      <p:sp>
        <p:nvSpPr>
          <p:cNvPr name="TextBox 16" id="16"/>
          <p:cNvSpPr txBox="true"/>
          <p:nvPr/>
        </p:nvSpPr>
        <p:spPr>
          <a:xfrm rot="0">
            <a:off x="209438" y="5717855"/>
            <a:ext cx="15907209" cy="822346"/>
          </a:xfrm>
          <a:prstGeom prst="rect">
            <a:avLst/>
          </a:prstGeom>
        </p:spPr>
        <p:txBody>
          <a:bodyPr anchor="t" rtlCol="false" tIns="0" lIns="0" bIns="0" rIns="0">
            <a:spAutoFit/>
          </a:bodyPr>
          <a:lstStyle/>
          <a:p>
            <a:pPr algn="just">
              <a:lnSpc>
                <a:spcPts val="3351"/>
              </a:lnSpc>
            </a:pPr>
            <a:r>
              <a:rPr lang="en-US" sz="2394">
                <a:solidFill>
                  <a:srgbClr val="000000"/>
                </a:solidFill>
                <a:latin typeface="Canva Sans"/>
                <a:ea typeface="Canva Sans"/>
                <a:cs typeface="Canva Sans"/>
                <a:sym typeface="Canva Sans"/>
              </a:rPr>
              <a:t>hist(outliers_data$Yield_kg_per_hectare ,xlab= "Yield_kg_per_hectare_outlier data",main = "Histograms for ouler yield",breaks = 12,col = "blue")</a:t>
            </a:r>
          </a:p>
        </p:txBody>
      </p:sp>
      <p:sp>
        <p:nvSpPr>
          <p:cNvPr name="TextBox 17" id="17"/>
          <p:cNvSpPr txBox="true"/>
          <p:nvPr/>
        </p:nvSpPr>
        <p:spPr>
          <a:xfrm rot="0">
            <a:off x="380959" y="6930727"/>
            <a:ext cx="8507814" cy="847725"/>
          </a:xfrm>
          <a:prstGeom prst="rect">
            <a:avLst/>
          </a:prstGeom>
        </p:spPr>
        <p:txBody>
          <a:bodyPr anchor="t" rtlCol="false" tIns="0" lIns="0" bIns="0" rIns="0">
            <a:spAutoFit/>
          </a:bodyPr>
          <a:lstStyle/>
          <a:p>
            <a:pPr algn="just">
              <a:lnSpc>
                <a:spcPts val="3029"/>
              </a:lnSpc>
            </a:pPr>
            <a:r>
              <a:rPr lang="en-US" b="true" sz="2524" spc="229">
                <a:solidFill>
                  <a:srgbClr val="1E5054"/>
                </a:solidFill>
                <a:latin typeface="Mont Bold"/>
                <a:ea typeface="Mont Bold"/>
                <a:cs typeface="Mont Bold"/>
                <a:sym typeface="Mont Bold"/>
              </a:rPr>
              <a:t>Logarithmic transformation</a:t>
            </a:r>
          </a:p>
          <a:p>
            <a:pPr algn="just">
              <a:lnSpc>
                <a:spcPts val="3029"/>
              </a:lnSpc>
            </a:pPr>
          </a:p>
        </p:txBody>
      </p:sp>
      <p:sp>
        <p:nvSpPr>
          <p:cNvPr name="TextBox 18" id="18"/>
          <p:cNvSpPr txBox="true"/>
          <p:nvPr/>
        </p:nvSpPr>
        <p:spPr>
          <a:xfrm rot="0">
            <a:off x="380959" y="7680221"/>
            <a:ext cx="16641344" cy="1234592"/>
          </a:xfrm>
          <a:prstGeom prst="rect">
            <a:avLst/>
          </a:prstGeom>
        </p:spPr>
        <p:txBody>
          <a:bodyPr anchor="t" rtlCol="false" tIns="0" lIns="0" bIns="0" rIns="0">
            <a:spAutoFit/>
          </a:bodyPr>
          <a:lstStyle/>
          <a:p>
            <a:pPr algn="just">
              <a:lnSpc>
                <a:spcPts val="3351"/>
              </a:lnSpc>
            </a:pPr>
            <a:r>
              <a:rPr lang="en-US" sz="2394">
                <a:solidFill>
                  <a:srgbClr val="000000"/>
                </a:solidFill>
                <a:latin typeface="Canva Sans"/>
                <a:ea typeface="Canva Sans"/>
                <a:cs typeface="Canva Sans"/>
                <a:sym typeface="Canva Sans"/>
              </a:rPr>
              <a:t>log_yield &lt;- log(outliers_data$Yield_kg_per_hectare)</a:t>
            </a:r>
          </a:p>
          <a:p>
            <a:pPr algn="just">
              <a:lnSpc>
                <a:spcPts val="3351"/>
              </a:lnSpc>
            </a:pPr>
            <a:r>
              <a:rPr lang="en-US" sz="2394">
                <a:solidFill>
                  <a:srgbClr val="000000"/>
                </a:solidFill>
                <a:latin typeface="Canva Sans"/>
                <a:ea typeface="Canva Sans"/>
                <a:cs typeface="Canva Sans"/>
                <a:sym typeface="Canva Sans"/>
              </a:rPr>
              <a:t>hist(log_yield, xlab = "Log of Yield (kg per hectare)", main = "Histogram of Log Transformed Yield", breaks = 12, col = "blue")</a:t>
            </a:r>
          </a:p>
        </p:txBody>
      </p:sp>
      <p:sp>
        <p:nvSpPr>
          <p:cNvPr name="Freeform 19" id="19"/>
          <p:cNvSpPr/>
          <p:nvPr/>
        </p:nvSpPr>
        <p:spPr>
          <a:xfrm flipH="false" flipV="false" rot="0">
            <a:off x="13280783" y="0"/>
            <a:ext cx="3457373" cy="2834341"/>
          </a:xfrm>
          <a:custGeom>
            <a:avLst/>
            <a:gdLst/>
            <a:ahLst/>
            <a:cxnLst/>
            <a:rect r="r" b="b" t="t" l="l"/>
            <a:pathLst>
              <a:path h="2834341" w="3457373">
                <a:moveTo>
                  <a:pt x="0" y="0"/>
                </a:moveTo>
                <a:lnTo>
                  <a:pt x="3457373" y="0"/>
                </a:lnTo>
                <a:lnTo>
                  <a:pt x="3457373" y="2834341"/>
                </a:lnTo>
                <a:lnTo>
                  <a:pt x="0" y="2834341"/>
                </a:lnTo>
                <a:lnTo>
                  <a:pt x="0" y="0"/>
                </a:lnTo>
                <a:close/>
              </a:path>
            </a:pathLst>
          </a:custGeom>
          <a:blipFill>
            <a:blip r:embed="rId6"/>
            <a:stretch>
              <a:fillRect l="-97" t="-5552" r="-97" b="0"/>
            </a:stretch>
          </a:blipFill>
        </p:spPr>
      </p:sp>
      <p:sp>
        <p:nvSpPr>
          <p:cNvPr name="Freeform 20" id="20"/>
          <p:cNvSpPr/>
          <p:nvPr/>
        </p:nvSpPr>
        <p:spPr>
          <a:xfrm flipH="false" flipV="false" rot="0">
            <a:off x="13012641" y="3091992"/>
            <a:ext cx="4009663" cy="2597288"/>
          </a:xfrm>
          <a:custGeom>
            <a:avLst/>
            <a:gdLst/>
            <a:ahLst/>
            <a:cxnLst/>
            <a:rect r="r" b="b" t="t" l="l"/>
            <a:pathLst>
              <a:path h="2597288" w="4009663">
                <a:moveTo>
                  <a:pt x="0" y="0"/>
                </a:moveTo>
                <a:lnTo>
                  <a:pt x="4009662" y="0"/>
                </a:lnTo>
                <a:lnTo>
                  <a:pt x="4009662" y="2597288"/>
                </a:lnTo>
                <a:lnTo>
                  <a:pt x="0" y="2597288"/>
                </a:lnTo>
                <a:lnTo>
                  <a:pt x="0" y="0"/>
                </a:lnTo>
                <a:close/>
              </a:path>
            </a:pathLst>
          </a:custGeom>
          <a:blipFill>
            <a:blip r:embed="rId7"/>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638932" y="1028700"/>
            <a:ext cx="5863859" cy="7927831"/>
          </a:xfrm>
          <a:custGeom>
            <a:avLst/>
            <a:gdLst/>
            <a:ahLst/>
            <a:cxnLst/>
            <a:rect r="r" b="b" t="t" l="l"/>
            <a:pathLst>
              <a:path h="7927831" w="5863859">
                <a:moveTo>
                  <a:pt x="0" y="0"/>
                </a:moveTo>
                <a:lnTo>
                  <a:pt x="5863859" y="0"/>
                </a:lnTo>
                <a:lnTo>
                  <a:pt x="5863859" y="7927831"/>
                </a:lnTo>
                <a:lnTo>
                  <a:pt x="0" y="7927831"/>
                </a:lnTo>
                <a:lnTo>
                  <a:pt x="0" y="0"/>
                </a:lnTo>
                <a:close/>
              </a:path>
            </a:pathLst>
          </a:custGeom>
          <a:blipFill>
            <a:blip r:embed="rId4"/>
            <a:stretch>
              <a:fillRect l="0" t="-1215" r="0" b="0"/>
            </a:stretch>
          </a:blipFill>
        </p:spPr>
      </p:sp>
      <p:sp>
        <p:nvSpPr>
          <p:cNvPr name="Freeform 7" id="7"/>
          <p:cNvSpPr/>
          <p:nvPr/>
        </p:nvSpPr>
        <p:spPr>
          <a:xfrm flipH="false" flipV="false" rot="0">
            <a:off x="10770376" y="3957311"/>
            <a:ext cx="7517624" cy="4999220"/>
          </a:xfrm>
          <a:custGeom>
            <a:avLst/>
            <a:gdLst/>
            <a:ahLst/>
            <a:cxnLst/>
            <a:rect r="r" b="b" t="t" l="l"/>
            <a:pathLst>
              <a:path h="4999220" w="7517624">
                <a:moveTo>
                  <a:pt x="0" y="0"/>
                </a:moveTo>
                <a:lnTo>
                  <a:pt x="7517624" y="0"/>
                </a:lnTo>
                <a:lnTo>
                  <a:pt x="7517624" y="4999220"/>
                </a:lnTo>
                <a:lnTo>
                  <a:pt x="0" y="4999220"/>
                </a:lnTo>
                <a:lnTo>
                  <a:pt x="0" y="0"/>
                </a:lnTo>
                <a:close/>
              </a:path>
            </a:pathLst>
          </a:custGeom>
          <a:blipFill>
            <a:blip r:embed="rId5"/>
            <a:stretch>
              <a:fillRect l="0" t="0" r="0" b="0"/>
            </a:stretch>
          </a:blipFill>
        </p:spPr>
      </p:sp>
      <p:sp>
        <p:nvSpPr>
          <p:cNvPr name="TextBox 8" id="8"/>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9" id="9"/>
          <p:cNvSpPr txBox="true"/>
          <p:nvPr/>
        </p:nvSpPr>
        <p:spPr>
          <a:xfrm rot="0">
            <a:off x="638932" y="348737"/>
            <a:ext cx="12027934" cy="466725"/>
          </a:xfrm>
          <a:prstGeom prst="rect">
            <a:avLst/>
          </a:prstGeom>
        </p:spPr>
        <p:txBody>
          <a:bodyPr anchor="t" rtlCol="false" tIns="0" lIns="0" bIns="0" rIns="0">
            <a:spAutoFit/>
          </a:bodyPr>
          <a:lstStyle/>
          <a:p>
            <a:pPr algn="just">
              <a:lnSpc>
                <a:spcPts val="3029"/>
              </a:lnSpc>
            </a:pPr>
            <a:r>
              <a:rPr lang="en-US" b="true" sz="2524" spc="229" u="sng">
                <a:solidFill>
                  <a:srgbClr val="397D5A"/>
                </a:solidFill>
                <a:latin typeface="Mont Bold"/>
                <a:ea typeface="Mont Bold"/>
                <a:cs typeface="Mont Bold"/>
                <a:sym typeface="Mont Bold"/>
              </a:rPr>
              <a:t>Comparing the means of the yield with and without outliers</a:t>
            </a:r>
          </a:p>
        </p:txBody>
      </p:sp>
      <p:sp>
        <p:nvSpPr>
          <p:cNvPr name="TextBox 10" id="10"/>
          <p:cNvSpPr txBox="true"/>
          <p:nvPr/>
        </p:nvSpPr>
        <p:spPr>
          <a:xfrm rot="0">
            <a:off x="6838236" y="1358808"/>
            <a:ext cx="10241490" cy="2422120"/>
          </a:xfrm>
          <a:prstGeom prst="rect">
            <a:avLst/>
          </a:prstGeom>
        </p:spPr>
        <p:txBody>
          <a:bodyPr anchor="t" rtlCol="false" tIns="0" lIns="0" bIns="0" rIns="0">
            <a:spAutoFit/>
          </a:bodyPr>
          <a:lstStyle/>
          <a:p>
            <a:pPr algn="just">
              <a:lnSpc>
                <a:spcPts val="3857"/>
              </a:lnSpc>
            </a:pPr>
            <a:r>
              <a:rPr lang="en-US" sz="2795" spc="273">
                <a:solidFill>
                  <a:srgbClr val="231F20"/>
                </a:solidFill>
                <a:latin typeface="Open Sauce"/>
                <a:ea typeface="Open Sauce"/>
                <a:cs typeface="Open Sauce"/>
                <a:sym typeface="Open Sauce"/>
              </a:rPr>
              <a:t>Removing the outliers leads to a more consistent dataset with a lower average yield and reduced variability. The outliers have a substantial effect on both the mean and variance, pushing both statistics higher. </a:t>
            </a:r>
            <a:r>
              <a:rPr lang="en-US" sz="2795" spc="273">
                <a:solidFill>
                  <a:srgbClr val="231F20"/>
                </a:solidFill>
                <a:latin typeface="Open Sauce"/>
                <a:ea typeface="Open Sauce"/>
                <a:cs typeface="Open Sauce"/>
                <a:sym typeface="Open Sauce"/>
              </a:rPr>
              <a:t>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746512" y="1028700"/>
            <a:ext cx="12666354" cy="7833870"/>
          </a:xfrm>
          <a:custGeom>
            <a:avLst/>
            <a:gdLst/>
            <a:ahLst/>
            <a:cxnLst/>
            <a:rect r="r" b="b" t="t" l="l"/>
            <a:pathLst>
              <a:path h="7833870" w="12666354">
                <a:moveTo>
                  <a:pt x="0" y="0"/>
                </a:moveTo>
                <a:lnTo>
                  <a:pt x="12666354" y="0"/>
                </a:lnTo>
                <a:lnTo>
                  <a:pt x="12666354" y="7833870"/>
                </a:lnTo>
                <a:lnTo>
                  <a:pt x="0" y="7833870"/>
                </a:lnTo>
                <a:lnTo>
                  <a:pt x="0" y="0"/>
                </a:lnTo>
                <a:close/>
              </a:path>
            </a:pathLst>
          </a:custGeom>
          <a:blipFill>
            <a:blip r:embed="rId4"/>
            <a:stretch>
              <a:fillRect l="0" t="0" r="0" b="-1964"/>
            </a:stretch>
          </a:blipFill>
        </p:spPr>
      </p:sp>
      <p:sp>
        <p:nvSpPr>
          <p:cNvPr name="Freeform 7" id="7"/>
          <p:cNvSpPr/>
          <p:nvPr/>
        </p:nvSpPr>
        <p:spPr>
          <a:xfrm flipH="false" flipV="false" rot="0">
            <a:off x="13806535" y="4747770"/>
            <a:ext cx="4481465" cy="4114800"/>
          </a:xfrm>
          <a:custGeom>
            <a:avLst/>
            <a:gdLst/>
            <a:ahLst/>
            <a:cxnLst/>
            <a:rect r="r" b="b" t="t" l="l"/>
            <a:pathLst>
              <a:path h="4114800" w="4481465">
                <a:moveTo>
                  <a:pt x="0" y="0"/>
                </a:moveTo>
                <a:lnTo>
                  <a:pt x="4481465" y="0"/>
                </a:lnTo>
                <a:lnTo>
                  <a:pt x="4481465"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9" id="9"/>
          <p:cNvSpPr txBox="true"/>
          <p:nvPr/>
        </p:nvSpPr>
        <p:spPr>
          <a:xfrm rot="0">
            <a:off x="638932" y="320162"/>
            <a:ext cx="12027934" cy="571500"/>
          </a:xfrm>
          <a:prstGeom prst="rect">
            <a:avLst/>
          </a:prstGeom>
        </p:spPr>
        <p:txBody>
          <a:bodyPr anchor="t" rtlCol="false" tIns="0" lIns="0" bIns="0" rIns="0">
            <a:spAutoFit/>
          </a:bodyPr>
          <a:lstStyle/>
          <a:p>
            <a:pPr algn="just">
              <a:lnSpc>
                <a:spcPts val="3629"/>
              </a:lnSpc>
            </a:pPr>
            <a:r>
              <a:rPr lang="en-US" b="true" sz="3024" spc="275" u="sng">
                <a:solidFill>
                  <a:srgbClr val="1E5054"/>
                </a:solidFill>
                <a:latin typeface="Mont Bold"/>
                <a:ea typeface="Mont Bold"/>
                <a:cs typeface="Mont Bold"/>
                <a:sym typeface="Mont Bold"/>
              </a:rPr>
              <a:t> We consider the without outliers data frame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66270" y="1600971"/>
            <a:ext cx="10857983" cy="5225404"/>
          </a:xfrm>
          <a:custGeom>
            <a:avLst/>
            <a:gdLst/>
            <a:ahLst/>
            <a:cxnLst/>
            <a:rect r="r" b="b" t="t" l="l"/>
            <a:pathLst>
              <a:path h="5225404" w="10857983">
                <a:moveTo>
                  <a:pt x="0" y="0"/>
                </a:moveTo>
                <a:lnTo>
                  <a:pt x="10857982" y="0"/>
                </a:lnTo>
                <a:lnTo>
                  <a:pt x="10857982" y="5225404"/>
                </a:lnTo>
                <a:lnTo>
                  <a:pt x="0" y="5225404"/>
                </a:lnTo>
                <a:lnTo>
                  <a:pt x="0" y="0"/>
                </a:lnTo>
                <a:close/>
              </a:path>
            </a:pathLst>
          </a:custGeom>
          <a:blipFill>
            <a:blip r:embed="rId4"/>
            <a:stretch>
              <a:fillRect l="0" t="0" r="0" b="0"/>
            </a:stretch>
          </a:blipFill>
        </p:spPr>
      </p:sp>
      <p:sp>
        <p:nvSpPr>
          <p:cNvPr name="Freeform 7" id="7"/>
          <p:cNvSpPr/>
          <p:nvPr/>
        </p:nvSpPr>
        <p:spPr>
          <a:xfrm flipH="false" flipV="false" rot="0">
            <a:off x="11224252" y="1346445"/>
            <a:ext cx="8351600" cy="5734455"/>
          </a:xfrm>
          <a:custGeom>
            <a:avLst/>
            <a:gdLst/>
            <a:ahLst/>
            <a:cxnLst/>
            <a:rect r="r" b="b" t="t" l="l"/>
            <a:pathLst>
              <a:path h="5734455" w="8351600">
                <a:moveTo>
                  <a:pt x="0" y="0"/>
                </a:moveTo>
                <a:lnTo>
                  <a:pt x="8351601" y="0"/>
                </a:lnTo>
                <a:lnTo>
                  <a:pt x="8351601" y="5734456"/>
                </a:lnTo>
                <a:lnTo>
                  <a:pt x="0" y="5734456"/>
                </a:lnTo>
                <a:lnTo>
                  <a:pt x="0" y="0"/>
                </a:lnTo>
                <a:close/>
              </a:path>
            </a:pathLst>
          </a:custGeom>
          <a:blipFill>
            <a:blip r:embed="rId5"/>
            <a:stretch>
              <a:fillRect l="0" t="0" r="0" b="0"/>
            </a:stretch>
          </a:blipFill>
        </p:spPr>
      </p:sp>
      <p:sp>
        <p:nvSpPr>
          <p:cNvPr name="TextBox 8" id="8"/>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9" id="9"/>
          <p:cNvSpPr txBox="true"/>
          <p:nvPr/>
        </p:nvSpPr>
        <p:spPr>
          <a:xfrm rot="0">
            <a:off x="648457" y="320162"/>
            <a:ext cx="12027934" cy="619125"/>
          </a:xfrm>
          <a:prstGeom prst="rect">
            <a:avLst/>
          </a:prstGeom>
        </p:spPr>
        <p:txBody>
          <a:bodyPr anchor="t" rtlCol="false" tIns="0" lIns="0" bIns="0" rIns="0">
            <a:spAutoFit/>
          </a:bodyPr>
          <a:lstStyle/>
          <a:p>
            <a:pPr algn="just">
              <a:lnSpc>
                <a:spcPts val="3989"/>
              </a:lnSpc>
            </a:pPr>
            <a:r>
              <a:rPr lang="en-US" b="true" sz="3324" spc="302" u="sng">
                <a:solidFill>
                  <a:srgbClr val="1E5054"/>
                </a:solidFill>
                <a:latin typeface="Mont Bold"/>
                <a:ea typeface="Mont Bold"/>
                <a:cs typeface="Mont Bold"/>
                <a:sym typeface="Mont Bold"/>
              </a:rPr>
              <a:t>Regression Model creating Part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638932" y="1282747"/>
            <a:ext cx="12616195" cy="1513943"/>
          </a:xfrm>
          <a:custGeom>
            <a:avLst/>
            <a:gdLst/>
            <a:ahLst/>
            <a:cxnLst/>
            <a:rect r="r" b="b" t="t" l="l"/>
            <a:pathLst>
              <a:path h="1513943" w="12616195">
                <a:moveTo>
                  <a:pt x="0" y="0"/>
                </a:moveTo>
                <a:lnTo>
                  <a:pt x="12616195" y="0"/>
                </a:lnTo>
                <a:lnTo>
                  <a:pt x="12616195" y="1513943"/>
                </a:lnTo>
                <a:lnTo>
                  <a:pt x="0" y="1513943"/>
                </a:lnTo>
                <a:lnTo>
                  <a:pt x="0" y="0"/>
                </a:lnTo>
                <a:close/>
              </a:path>
            </a:pathLst>
          </a:custGeom>
          <a:blipFill>
            <a:blip r:embed="rId4"/>
            <a:stretch>
              <a:fillRect l="0" t="0" r="0" b="0"/>
            </a:stretch>
          </a:blipFill>
        </p:spPr>
      </p:sp>
      <p:sp>
        <p:nvSpPr>
          <p:cNvPr name="Freeform 7" id="7"/>
          <p:cNvSpPr/>
          <p:nvPr/>
        </p:nvSpPr>
        <p:spPr>
          <a:xfrm flipH="false" flipV="false" rot="0">
            <a:off x="638932" y="4580255"/>
            <a:ext cx="9969824" cy="4149773"/>
          </a:xfrm>
          <a:custGeom>
            <a:avLst/>
            <a:gdLst/>
            <a:ahLst/>
            <a:cxnLst/>
            <a:rect r="r" b="b" t="t" l="l"/>
            <a:pathLst>
              <a:path h="4149773" w="9969824">
                <a:moveTo>
                  <a:pt x="0" y="0"/>
                </a:moveTo>
                <a:lnTo>
                  <a:pt x="9969824" y="0"/>
                </a:lnTo>
                <a:lnTo>
                  <a:pt x="9969824" y="4149773"/>
                </a:lnTo>
                <a:lnTo>
                  <a:pt x="0" y="4149773"/>
                </a:lnTo>
                <a:lnTo>
                  <a:pt x="0" y="0"/>
                </a:lnTo>
                <a:close/>
              </a:path>
            </a:pathLst>
          </a:custGeom>
          <a:blipFill>
            <a:blip r:embed="rId5"/>
            <a:stretch>
              <a:fillRect l="0" t="0" r="-8086" b="0"/>
            </a:stretch>
          </a:blipFill>
        </p:spPr>
      </p:sp>
      <p:sp>
        <p:nvSpPr>
          <p:cNvPr name="Freeform 8" id="8"/>
          <p:cNvSpPr/>
          <p:nvPr/>
        </p:nvSpPr>
        <p:spPr>
          <a:xfrm flipH="false" flipV="false" rot="0">
            <a:off x="13255127" y="4864968"/>
            <a:ext cx="4318969" cy="4114800"/>
          </a:xfrm>
          <a:custGeom>
            <a:avLst/>
            <a:gdLst/>
            <a:ahLst/>
            <a:cxnLst/>
            <a:rect r="r" b="b" t="t" l="l"/>
            <a:pathLst>
              <a:path h="4114800" w="4318969">
                <a:moveTo>
                  <a:pt x="0" y="0"/>
                </a:moveTo>
                <a:lnTo>
                  <a:pt x="4318970" y="0"/>
                </a:lnTo>
                <a:lnTo>
                  <a:pt x="431897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10" id="10"/>
          <p:cNvSpPr txBox="true"/>
          <p:nvPr/>
        </p:nvSpPr>
        <p:spPr>
          <a:xfrm rot="0">
            <a:off x="638932" y="329687"/>
            <a:ext cx="12027934" cy="542925"/>
          </a:xfrm>
          <a:prstGeom prst="rect">
            <a:avLst/>
          </a:prstGeom>
        </p:spPr>
        <p:txBody>
          <a:bodyPr anchor="t" rtlCol="false" tIns="0" lIns="0" bIns="0" rIns="0">
            <a:spAutoFit/>
          </a:bodyPr>
          <a:lstStyle/>
          <a:p>
            <a:pPr algn="just">
              <a:lnSpc>
                <a:spcPts val="3509"/>
              </a:lnSpc>
            </a:pPr>
            <a:r>
              <a:rPr lang="en-US" b="true" sz="2924" spc="266" u="sng">
                <a:solidFill>
                  <a:srgbClr val="1E5054"/>
                </a:solidFill>
                <a:latin typeface="Mont Bold"/>
                <a:ea typeface="Mont Bold"/>
                <a:cs typeface="Mont Bold"/>
                <a:sym typeface="Mont Bold"/>
              </a:rPr>
              <a:t>Fit the model</a:t>
            </a:r>
          </a:p>
        </p:txBody>
      </p:sp>
      <p:sp>
        <p:nvSpPr>
          <p:cNvPr name="TextBox 11" id="11"/>
          <p:cNvSpPr txBox="true"/>
          <p:nvPr/>
        </p:nvSpPr>
        <p:spPr>
          <a:xfrm rot="0">
            <a:off x="638932" y="3599180"/>
            <a:ext cx="12027934" cy="981075"/>
          </a:xfrm>
          <a:prstGeom prst="rect">
            <a:avLst/>
          </a:prstGeom>
        </p:spPr>
        <p:txBody>
          <a:bodyPr anchor="t" rtlCol="false" tIns="0" lIns="0" bIns="0" rIns="0">
            <a:spAutoFit/>
          </a:bodyPr>
          <a:lstStyle/>
          <a:p>
            <a:pPr algn="just">
              <a:lnSpc>
                <a:spcPts val="3509"/>
              </a:lnSpc>
            </a:pPr>
            <a:r>
              <a:rPr lang="en-US" b="true" sz="2924" spc="266" u="sng">
                <a:solidFill>
                  <a:srgbClr val="1E5054"/>
                </a:solidFill>
                <a:latin typeface="Mont Bold"/>
                <a:ea typeface="Mont Bold"/>
                <a:cs typeface="Mont Bold"/>
                <a:sym typeface="Mont Bold"/>
              </a:rPr>
              <a:t>Regression Model Diagnostics</a:t>
            </a:r>
          </a:p>
          <a:p>
            <a:pPr algn="just">
              <a:lnSpc>
                <a:spcPts val="3509"/>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512731" y="195970"/>
            <a:ext cx="8631269" cy="6248965"/>
          </a:xfrm>
          <a:custGeom>
            <a:avLst/>
            <a:gdLst/>
            <a:ahLst/>
            <a:cxnLst/>
            <a:rect r="r" b="b" t="t" l="l"/>
            <a:pathLst>
              <a:path h="6248965" w="8631269">
                <a:moveTo>
                  <a:pt x="0" y="0"/>
                </a:moveTo>
                <a:lnTo>
                  <a:pt x="8631269" y="0"/>
                </a:lnTo>
                <a:lnTo>
                  <a:pt x="8631269" y="6248966"/>
                </a:lnTo>
                <a:lnTo>
                  <a:pt x="0" y="6248966"/>
                </a:lnTo>
                <a:lnTo>
                  <a:pt x="0" y="0"/>
                </a:lnTo>
                <a:close/>
              </a:path>
            </a:pathLst>
          </a:custGeom>
          <a:blipFill>
            <a:blip r:embed="rId4"/>
            <a:stretch>
              <a:fillRect l="0" t="0" r="0" b="0"/>
            </a:stretch>
          </a:blipFill>
        </p:spPr>
      </p:sp>
      <p:sp>
        <p:nvSpPr>
          <p:cNvPr name="Freeform 7" id="7"/>
          <p:cNvSpPr/>
          <p:nvPr/>
        </p:nvSpPr>
        <p:spPr>
          <a:xfrm flipH="false" flipV="false" rot="0">
            <a:off x="10110786" y="781050"/>
            <a:ext cx="7367390" cy="6642103"/>
          </a:xfrm>
          <a:custGeom>
            <a:avLst/>
            <a:gdLst/>
            <a:ahLst/>
            <a:cxnLst/>
            <a:rect r="r" b="b" t="t" l="l"/>
            <a:pathLst>
              <a:path h="6642103" w="7367390">
                <a:moveTo>
                  <a:pt x="0" y="0"/>
                </a:moveTo>
                <a:lnTo>
                  <a:pt x="7367390" y="0"/>
                </a:lnTo>
                <a:lnTo>
                  <a:pt x="7367390" y="6642103"/>
                </a:lnTo>
                <a:lnTo>
                  <a:pt x="0" y="6642103"/>
                </a:lnTo>
                <a:lnTo>
                  <a:pt x="0" y="0"/>
                </a:lnTo>
                <a:close/>
              </a:path>
            </a:pathLst>
          </a:custGeom>
          <a:blipFill>
            <a:blip r:embed="rId5"/>
            <a:stretch>
              <a:fillRect l="0" t="0" r="0" b="0"/>
            </a:stretch>
          </a:blipFill>
        </p:spPr>
      </p:sp>
      <p:sp>
        <p:nvSpPr>
          <p:cNvPr name="TextBox 8" id="8"/>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9" id="9"/>
          <p:cNvSpPr txBox="true"/>
          <p:nvPr/>
        </p:nvSpPr>
        <p:spPr>
          <a:xfrm rot="0">
            <a:off x="1185748" y="7404103"/>
            <a:ext cx="7285236" cy="715010"/>
          </a:xfrm>
          <a:prstGeom prst="rect">
            <a:avLst/>
          </a:prstGeom>
        </p:spPr>
        <p:txBody>
          <a:bodyPr anchor="t" rtlCol="false" tIns="0" lIns="0" bIns="0" rIns="0">
            <a:spAutoFit/>
          </a:bodyPr>
          <a:lstStyle/>
          <a:p>
            <a:pPr algn="ctr">
              <a:lnSpc>
                <a:spcPts val="2859"/>
              </a:lnSpc>
              <a:spcBef>
                <a:spcPct val="0"/>
              </a:spcBef>
            </a:pPr>
            <a:r>
              <a:rPr lang="en-US" sz="2199">
                <a:solidFill>
                  <a:srgbClr val="000000"/>
                </a:solidFill>
                <a:latin typeface="Open Sauce"/>
                <a:ea typeface="Open Sauce"/>
                <a:cs typeface="Open Sauce"/>
                <a:sym typeface="Open Sauce"/>
              </a:rPr>
              <a:t>The residuals are randomly distributed  There are no clear patterns, curves..</a:t>
            </a:r>
          </a:p>
        </p:txBody>
      </p:sp>
      <p:sp>
        <p:nvSpPr>
          <p:cNvPr name="TextBox 10" id="10"/>
          <p:cNvSpPr txBox="true"/>
          <p:nvPr/>
        </p:nvSpPr>
        <p:spPr>
          <a:xfrm rot="0">
            <a:off x="9493547" y="7404103"/>
            <a:ext cx="8794453" cy="715020"/>
          </a:xfrm>
          <a:prstGeom prst="rect">
            <a:avLst/>
          </a:prstGeom>
        </p:spPr>
        <p:txBody>
          <a:bodyPr anchor="t" rtlCol="false" tIns="0" lIns="0" bIns="0" rIns="0">
            <a:spAutoFit/>
          </a:bodyPr>
          <a:lstStyle/>
          <a:p>
            <a:pPr algn="ctr">
              <a:lnSpc>
                <a:spcPts val="2858"/>
              </a:lnSpc>
              <a:spcBef>
                <a:spcPct val="0"/>
              </a:spcBef>
            </a:pPr>
            <a:r>
              <a:rPr lang="en-US" sz="2199">
                <a:solidFill>
                  <a:srgbClr val="000000"/>
                </a:solidFill>
                <a:latin typeface="Open Sauce"/>
                <a:ea typeface="Open Sauce"/>
                <a:cs typeface="Open Sauce"/>
                <a:sym typeface="Open Sauce"/>
              </a:rPr>
              <a:t>This plot indicates that the residuals of model are approximately </a:t>
            </a:r>
          </a:p>
          <a:p>
            <a:pPr algn="ctr">
              <a:lnSpc>
                <a:spcPts val="2858"/>
              </a:lnSpc>
              <a:spcBef>
                <a:spcPct val="0"/>
              </a:spcBef>
            </a:pPr>
            <a:r>
              <a:rPr lang="en-US" sz="2199">
                <a:solidFill>
                  <a:srgbClr val="000000"/>
                </a:solidFill>
                <a:latin typeface="Open Sauce"/>
                <a:ea typeface="Open Sauce"/>
                <a:cs typeface="Open Sauce"/>
                <a:sym typeface="Open Sauce"/>
              </a:rPr>
              <a:t>normally distributed</a:t>
            </a:r>
          </a:p>
        </p:txBody>
      </p:sp>
      <p:sp>
        <p:nvSpPr>
          <p:cNvPr name="AutoShape 11" id="11"/>
          <p:cNvSpPr/>
          <p:nvPr/>
        </p:nvSpPr>
        <p:spPr>
          <a:xfrm>
            <a:off x="9144000" y="1028700"/>
            <a:ext cx="0" cy="5859767"/>
          </a:xfrm>
          <a:prstGeom prst="line">
            <a:avLst/>
          </a:prstGeom>
          <a:ln cap="flat" w="38100">
            <a:solidFill>
              <a:srgbClr val="000000"/>
            </a:solidFill>
            <a:prstDash val="solid"/>
            <a:headEnd type="none" len="sm" w="sm"/>
            <a:tailEnd type="none" len="sm" w="sm"/>
          </a:ln>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Freeform 7" id="7"/>
          <p:cNvSpPr/>
          <p:nvPr/>
        </p:nvSpPr>
        <p:spPr>
          <a:xfrm flipH="false" flipV="false" rot="0">
            <a:off x="319243" y="1028700"/>
            <a:ext cx="8177474" cy="6622249"/>
          </a:xfrm>
          <a:custGeom>
            <a:avLst/>
            <a:gdLst/>
            <a:ahLst/>
            <a:cxnLst/>
            <a:rect r="r" b="b" t="t" l="l"/>
            <a:pathLst>
              <a:path h="6622249" w="8177474">
                <a:moveTo>
                  <a:pt x="0" y="0"/>
                </a:moveTo>
                <a:lnTo>
                  <a:pt x="8177474" y="0"/>
                </a:lnTo>
                <a:lnTo>
                  <a:pt x="8177474" y="6622249"/>
                </a:lnTo>
                <a:lnTo>
                  <a:pt x="0" y="6622249"/>
                </a:lnTo>
                <a:lnTo>
                  <a:pt x="0" y="0"/>
                </a:lnTo>
                <a:close/>
              </a:path>
            </a:pathLst>
          </a:custGeom>
          <a:blipFill>
            <a:blip r:embed="rId4"/>
            <a:stretch>
              <a:fillRect l="0" t="0" r="0" b="0"/>
            </a:stretch>
          </a:blipFill>
        </p:spPr>
      </p:sp>
      <p:sp>
        <p:nvSpPr>
          <p:cNvPr name="Freeform 8" id="8"/>
          <p:cNvSpPr/>
          <p:nvPr/>
        </p:nvSpPr>
        <p:spPr>
          <a:xfrm flipH="false" flipV="false" rot="0">
            <a:off x="9730395" y="1028700"/>
            <a:ext cx="8009379" cy="6859708"/>
          </a:xfrm>
          <a:custGeom>
            <a:avLst/>
            <a:gdLst/>
            <a:ahLst/>
            <a:cxnLst/>
            <a:rect r="r" b="b" t="t" l="l"/>
            <a:pathLst>
              <a:path h="6859708" w="8009379">
                <a:moveTo>
                  <a:pt x="0" y="0"/>
                </a:moveTo>
                <a:lnTo>
                  <a:pt x="8009379" y="0"/>
                </a:lnTo>
                <a:lnTo>
                  <a:pt x="8009379" y="6859708"/>
                </a:lnTo>
                <a:lnTo>
                  <a:pt x="0" y="6859708"/>
                </a:lnTo>
                <a:lnTo>
                  <a:pt x="0" y="0"/>
                </a:lnTo>
                <a:close/>
              </a:path>
            </a:pathLst>
          </a:custGeom>
          <a:blipFill>
            <a:blip r:embed="rId5"/>
            <a:stretch>
              <a:fillRect l="0" t="0" r="0" b="0"/>
            </a:stretch>
          </a:blipFill>
        </p:spPr>
      </p:sp>
      <p:sp>
        <p:nvSpPr>
          <p:cNvPr name="AutoShape 9" id="9"/>
          <p:cNvSpPr/>
          <p:nvPr/>
        </p:nvSpPr>
        <p:spPr>
          <a:xfrm>
            <a:off x="8965223" y="1028700"/>
            <a:ext cx="0" cy="5655243"/>
          </a:xfrm>
          <a:prstGeom prst="line">
            <a:avLst/>
          </a:prstGeom>
          <a:ln cap="flat" w="38100">
            <a:solidFill>
              <a:srgbClr val="000000"/>
            </a:solidFill>
            <a:prstDash val="solid"/>
            <a:headEnd type="none" len="sm" w="sm"/>
            <a:tailEnd type="none" len="sm" w="sm"/>
          </a:ln>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152569" y="1392857"/>
            <a:ext cx="11723214" cy="7501286"/>
          </a:xfrm>
          <a:custGeom>
            <a:avLst/>
            <a:gdLst/>
            <a:ahLst/>
            <a:cxnLst/>
            <a:rect r="r" b="b" t="t" l="l"/>
            <a:pathLst>
              <a:path h="7501286" w="11723214">
                <a:moveTo>
                  <a:pt x="0" y="0"/>
                </a:moveTo>
                <a:lnTo>
                  <a:pt x="11723214" y="0"/>
                </a:lnTo>
                <a:lnTo>
                  <a:pt x="11723214" y="7501286"/>
                </a:lnTo>
                <a:lnTo>
                  <a:pt x="0" y="7501286"/>
                </a:lnTo>
                <a:lnTo>
                  <a:pt x="0" y="0"/>
                </a:lnTo>
                <a:close/>
              </a:path>
            </a:pathLst>
          </a:custGeom>
          <a:blipFill>
            <a:blip r:embed="rId4"/>
            <a:stretch>
              <a:fillRect l="0" t="0" r="0" b="0"/>
            </a:stretch>
          </a:blipFill>
        </p:spPr>
      </p:sp>
      <p:sp>
        <p:nvSpPr>
          <p:cNvPr name="TextBox 7" id="7"/>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8" id="8"/>
          <p:cNvSpPr txBox="true"/>
          <p:nvPr/>
        </p:nvSpPr>
        <p:spPr>
          <a:xfrm rot="0">
            <a:off x="638932" y="320162"/>
            <a:ext cx="12027934" cy="571500"/>
          </a:xfrm>
          <a:prstGeom prst="rect">
            <a:avLst/>
          </a:prstGeom>
        </p:spPr>
        <p:txBody>
          <a:bodyPr anchor="t" rtlCol="false" tIns="0" lIns="0" bIns="0" rIns="0">
            <a:spAutoFit/>
          </a:bodyPr>
          <a:lstStyle/>
          <a:p>
            <a:pPr algn="just">
              <a:lnSpc>
                <a:spcPts val="3629"/>
              </a:lnSpc>
            </a:pPr>
            <a:r>
              <a:rPr lang="en-US" b="true" sz="3024" spc="275" u="sng">
                <a:solidFill>
                  <a:srgbClr val="1E5054"/>
                </a:solidFill>
                <a:latin typeface="Mont Bold"/>
                <a:ea typeface="Mont Bold"/>
                <a:cs typeface="Mont Bold"/>
                <a:sym typeface="Mont Bold"/>
              </a:rPr>
              <a:t>Forward selection method</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638932" y="1100618"/>
            <a:ext cx="14770358" cy="1403184"/>
          </a:xfrm>
          <a:custGeom>
            <a:avLst/>
            <a:gdLst/>
            <a:ahLst/>
            <a:cxnLst/>
            <a:rect r="r" b="b" t="t" l="l"/>
            <a:pathLst>
              <a:path h="1403184" w="14770358">
                <a:moveTo>
                  <a:pt x="0" y="0"/>
                </a:moveTo>
                <a:lnTo>
                  <a:pt x="14770358" y="0"/>
                </a:lnTo>
                <a:lnTo>
                  <a:pt x="14770358" y="1403184"/>
                </a:lnTo>
                <a:lnTo>
                  <a:pt x="0" y="1403184"/>
                </a:lnTo>
                <a:lnTo>
                  <a:pt x="0" y="0"/>
                </a:lnTo>
                <a:close/>
              </a:path>
            </a:pathLst>
          </a:custGeom>
          <a:blipFill>
            <a:blip r:embed="rId4"/>
            <a:stretch>
              <a:fillRect l="0" t="0" r="0" b="0"/>
            </a:stretch>
          </a:blipFill>
        </p:spPr>
      </p:sp>
      <p:sp>
        <p:nvSpPr>
          <p:cNvPr name="Freeform 7" id="7"/>
          <p:cNvSpPr/>
          <p:nvPr/>
        </p:nvSpPr>
        <p:spPr>
          <a:xfrm flipH="false" flipV="false" rot="0">
            <a:off x="638932" y="2503802"/>
            <a:ext cx="8108705" cy="1012445"/>
          </a:xfrm>
          <a:custGeom>
            <a:avLst/>
            <a:gdLst/>
            <a:ahLst/>
            <a:cxnLst/>
            <a:rect r="r" b="b" t="t" l="l"/>
            <a:pathLst>
              <a:path h="1012445" w="8108705">
                <a:moveTo>
                  <a:pt x="0" y="0"/>
                </a:moveTo>
                <a:lnTo>
                  <a:pt x="8108705" y="0"/>
                </a:lnTo>
                <a:lnTo>
                  <a:pt x="8108705" y="1012444"/>
                </a:lnTo>
                <a:lnTo>
                  <a:pt x="0" y="1012444"/>
                </a:lnTo>
                <a:lnTo>
                  <a:pt x="0" y="0"/>
                </a:lnTo>
                <a:close/>
              </a:path>
            </a:pathLst>
          </a:custGeom>
          <a:blipFill>
            <a:blip r:embed="rId5"/>
            <a:stretch>
              <a:fillRect l="0" t="-1541" r="-2381" b="-1541"/>
            </a:stretch>
          </a:blipFill>
        </p:spPr>
      </p:sp>
      <p:sp>
        <p:nvSpPr>
          <p:cNvPr name="Freeform 8" id="8"/>
          <p:cNvSpPr/>
          <p:nvPr/>
        </p:nvSpPr>
        <p:spPr>
          <a:xfrm flipH="false" flipV="false" rot="0">
            <a:off x="4517970" y="3516246"/>
            <a:ext cx="8020696" cy="5463522"/>
          </a:xfrm>
          <a:custGeom>
            <a:avLst/>
            <a:gdLst/>
            <a:ahLst/>
            <a:cxnLst/>
            <a:rect r="r" b="b" t="t" l="l"/>
            <a:pathLst>
              <a:path h="5463522" w="8020696">
                <a:moveTo>
                  <a:pt x="0" y="0"/>
                </a:moveTo>
                <a:lnTo>
                  <a:pt x="8020696" y="0"/>
                </a:lnTo>
                <a:lnTo>
                  <a:pt x="8020696" y="5463522"/>
                </a:lnTo>
                <a:lnTo>
                  <a:pt x="0" y="5463522"/>
                </a:lnTo>
                <a:lnTo>
                  <a:pt x="0" y="0"/>
                </a:lnTo>
                <a:close/>
              </a:path>
            </a:pathLst>
          </a:custGeom>
          <a:blipFill>
            <a:blip r:embed="rId6"/>
            <a:stretch>
              <a:fillRect l="0" t="0" r="0" b="0"/>
            </a:stretch>
          </a:blipFill>
        </p:spPr>
      </p:sp>
      <p:sp>
        <p:nvSpPr>
          <p:cNvPr name="Freeform 9" id="9"/>
          <p:cNvSpPr/>
          <p:nvPr/>
        </p:nvSpPr>
        <p:spPr>
          <a:xfrm flipH="false" flipV="false" rot="0">
            <a:off x="14192573" y="4864968"/>
            <a:ext cx="2857916" cy="4114800"/>
          </a:xfrm>
          <a:custGeom>
            <a:avLst/>
            <a:gdLst/>
            <a:ahLst/>
            <a:cxnLst/>
            <a:rect r="r" b="b" t="t" l="l"/>
            <a:pathLst>
              <a:path h="4114800" w="2857916">
                <a:moveTo>
                  <a:pt x="0" y="0"/>
                </a:moveTo>
                <a:lnTo>
                  <a:pt x="2857916" y="0"/>
                </a:lnTo>
                <a:lnTo>
                  <a:pt x="2857916"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0" id="10"/>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11" id="11"/>
          <p:cNvSpPr txBox="true"/>
          <p:nvPr/>
        </p:nvSpPr>
        <p:spPr>
          <a:xfrm rot="0">
            <a:off x="638932" y="329687"/>
            <a:ext cx="15188243" cy="533400"/>
          </a:xfrm>
          <a:prstGeom prst="rect">
            <a:avLst/>
          </a:prstGeom>
        </p:spPr>
        <p:txBody>
          <a:bodyPr anchor="t" rtlCol="false" tIns="0" lIns="0" bIns="0" rIns="0">
            <a:spAutoFit/>
          </a:bodyPr>
          <a:lstStyle/>
          <a:p>
            <a:pPr algn="just">
              <a:lnSpc>
                <a:spcPts val="3389"/>
              </a:lnSpc>
            </a:pPr>
            <a:r>
              <a:rPr lang="en-US" b="true" sz="2824" spc="257" u="sng">
                <a:solidFill>
                  <a:srgbClr val="1E5054"/>
                </a:solidFill>
                <a:latin typeface="Mont Bold"/>
                <a:ea typeface="Mont Bold"/>
                <a:cs typeface="Mont Bold"/>
                <a:sym typeface="Mont Bold"/>
              </a:rPr>
              <a:t>Find and highlight the model with the maximum Adjusted R-squard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3812627" y="2901697"/>
            <a:ext cx="1400485" cy="7385303"/>
            <a:chOff x="0" y="0"/>
            <a:chExt cx="368852" cy="1945100"/>
          </a:xfrm>
        </p:grpSpPr>
        <p:sp>
          <p:nvSpPr>
            <p:cNvPr name="Freeform 3" id="3"/>
            <p:cNvSpPr/>
            <p:nvPr/>
          </p:nvSpPr>
          <p:spPr>
            <a:xfrm flipH="false" flipV="false" rot="0">
              <a:off x="0" y="0"/>
              <a:ext cx="368852" cy="1945100"/>
            </a:xfrm>
            <a:custGeom>
              <a:avLst/>
              <a:gdLst/>
              <a:ahLst/>
              <a:cxnLst/>
              <a:rect r="r" b="b" t="t" l="l"/>
              <a:pathLst>
                <a:path h="1945100" w="368852">
                  <a:moveTo>
                    <a:pt x="0" y="0"/>
                  </a:moveTo>
                  <a:lnTo>
                    <a:pt x="368852" y="0"/>
                  </a:lnTo>
                  <a:lnTo>
                    <a:pt x="368852" y="1945100"/>
                  </a:lnTo>
                  <a:lnTo>
                    <a:pt x="0" y="1945100"/>
                  </a:lnTo>
                  <a:close/>
                </a:path>
              </a:pathLst>
            </a:custGeom>
            <a:solidFill>
              <a:srgbClr val="1C5739"/>
            </a:solidFill>
            <a:ln cap="sq">
              <a:noFill/>
              <a:prstDash val="solid"/>
              <a:miter/>
            </a:ln>
          </p:spPr>
        </p:sp>
        <p:sp>
          <p:nvSpPr>
            <p:cNvPr name="TextBox 4" id="4"/>
            <p:cNvSpPr txBox="true"/>
            <p:nvPr/>
          </p:nvSpPr>
          <p:spPr>
            <a:xfrm>
              <a:off x="0" y="-19050"/>
              <a:ext cx="368852" cy="19641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5" id="5"/>
          <p:cNvGrpSpPr/>
          <p:nvPr/>
        </p:nvGrpSpPr>
        <p:grpSpPr>
          <a:xfrm rot="0">
            <a:off x="-1543050" y="-558218"/>
            <a:ext cx="3086100" cy="11299900"/>
            <a:chOff x="0" y="0"/>
            <a:chExt cx="812800" cy="2976105"/>
          </a:xfrm>
        </p:grpSpPr>
        <p:sp>
          <p:nvSpPr>
            <p:cNvPr name="Freeform 6" id="6"/>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7" id="7"/>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grpSp>
        <p:nvGrpSpPr>
          <p:cNvPr name="Group 8" id="8"/>
          <p:cNvGrpSpPr/>
          <p:nvPr/>
        </p:nvGrpSpPr>
        <p:grpSpPr>
          <a:xfrm rot="0">
            <a:off x="12193216" y="1415447"/>
            <a:ext cx="5408984" cy="7979428"/>
            <a:chOff x="0" y="0"/>
            <a:chExt cx="1424588" cy="2101578"/>
          </a:xfrm>
        </p:grpSpPr>
        <p:sp>
          <p:nvSpPr>
            <p:cNvPr name="Freeform 9" id="9"/>
            <p:cNvSpPr/>
            <p:nvPr/>
          </p:nvSpPr>
          <p:spPr>
            <a:xfrm flipH="false" flipV="false" rot="0">
              <a:off x="0" y="0"/>
              <a:ext cx="1424588" cy="2101578"/>
            </a:xfrm>
            <a:custGeom>
              <a:avLst/>
              <a:gdLst/>
              <a:ahLst/>
              <a:cxnLst/>
              <a:rect r="r" b="b" t="t" l="l"/>
              <a:pathLst>
                <a:path h="2101578" w="1424588">
                  <a:moveTo>
                    <a:pt x="0" y="0"/>
                  </a:moveTo>
                  <a:lnTo>
                    <a:pt x="1424588" y="0"/>
                  </a:lnTo>
                  <a:lnTo>
                    <a:pt x="1424588" y="2101578"/>
                  </a:lnTo>
                  <a:lnTo>
                    <a:pt x="0" y="2101578"/>
                  </a:lnTo>
                  <a:close/>
                </a:path>
              </a:pathLst>
            </a:custGeom>
            <a:solidFill>
              <a:srgbClr val="1C5739"/>
            </a:solidFill>
          </p:spPr>
        </p:sp>
        <p:sp>
          <p:nvSpPr>
            <p:cNvPr name="TextBox 10" id="10"/>
            <p:cNvSpPr txBox="true"/>
            <p:nvPr/>
          </p:nvSpPr>
          <p:spPr>
            <a:xfrm>
              <a:off x="0" y="-19050"/>
              <a:ext cx="1424588" cy="2120628"/>
            </a:xfrm>
            <a:prstGeom prst="rect">
              <a:avLst/>
            </a:prstGeom>
          </p:spPr>
          <p:txBody>
            <a:bodyPr anchor="ctr" rtlCol="false" tIns="50800" lIns="50800" bIns="50800" rIns="50800"/>
            <a:lstStyle/>
            <a:p>
              <a:pPr algn="ctr">
                <a:lnSpc>
                  <a:spcPts val="2859"/>
                </a:lnSpc>
              </a:pPr>
            </a:p>
          </p:txBody>
        </p:sp>
      </p:grpSp>
      <p:sp>
        <p:nvSpPr>
          <p:cNvPr name="Freeform 11" id="11"/>
          <p:cNvSpPr/>
          <p:nvPr/>
        </p:nvSpPr>
        <p:spPr>
          <a:xfrm flipH="false" flipV="false" rot="0">
            <a:off x="15698915" y="8697813"/>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0538193" y="1224306"/>
            <a:ext cx="5486400" cy="8170570"/>
          </a:xfrm>
          <a:custGeom>
            <a:avLst/>
            <a:gdLst/>
            <a:ahLst/>
            <a:cxnLst/>
            <a:rect r="r" b="b" t="t" l="l"/>
            <a:pathLst>
              <a:path h="8170570" w="5486400">
                <a:moveTo>
                  <a:pt x="0" y="0"/>
                </a:moveTo>
                <a:lnTo>
                  <a:pt x="5486400" y="0"/>
                </a:lnTo>
                <a:lnTo>
                  <a:pt x="5486400" y="8170569"/>
                </a:lnTo>
                <a:lnTo>
                  <a:pt x="0" y="8170569"/>
                </a:lnTo>
                <a:lnTo>
                  <a:pt x="0" y="0"/>
                </a:lnTo>
                <a:close/>
              </a:path>
            </a:pathLst>
          </a:custGeom>
          <a:blipFill>
            <a:blip r:embed="rId4"/>
            <a:stretch>
              <a:fillRect l="-52007" t="0" r="-71518" b="0"/>
            </a:stretch>
          </a:blipFill>
        </p:spPr>
      </p:sp>
      <p:sp>
        <p:nvSpPr>
          <p:cNvPr name="TextBox 13" id="13"/>
          <p:cNvSpPr txBox="true"/>
          <p:nvPr/>
        </p:nvSpPr>
        <p:spPr>
          <a:xfrm rot="0">
            <a:off x="5213112" y="1316966"/>
            <a:ext cx="5661991" cy="1439372"/>
          </a:xfrm>
          <a:prstGeom prst="rect">
            <a:avLst/>
          </a:prstGeom>
        </p:spPr>
        <p:txBody>
          <a:bodyPr anchor="t" rtlCol="false" tIns="0" lIns="0" bIns="0" rIns="0">
            <a:spAutoFit/>
          </a:bodyPr>
          <a:lstStyle/>
          <a:p>
            <a:pPr algn="l">
              <a:lnSpc>
                <a:spcPts val="10858"/>
              </a:lnSpc>
            </a:pPr>
            <a:r>
              <a:rPr lang="en-US" sz="7868" spc="771">
                <a:solidFill>
                  <a:srgbClr val="231F20"/>
                </a:solidFill>
                <a:latin typeface="Codec Pro ExtraBold"/>
                <a:ea typeface="Codec Pro ExtraBold"/>
                <a:cs typeface="Codec Pro ExtraBold"/>
                <a:sym typeface="Codec Pro ExtraBold"/>
              </a:rPr>
              <a:t>Content</a:t>
            </a:r>
          </a:p>
        </p:txBody>
      </p:sp>
      <p:sp>
        <p:nvSpPr>
          <p:cNvPr name="TextBox 14" id="14"/>
          <p:cNvSpPr txBox="true"/>
          <p:nvPr/>
        </p:nvSpPr>
        <p:spPr>
          <a:xfrm rot="0">
            <a:off x="4024659" y="3168035"/>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01</a:t>
            </a:r>
          </a:p>
        </p:txBody>
      </p:sp>
      <p:sp>
        <p:nvSpPr>
          <p:cNvPr name="TextBox 15" id="15"/>
          <p:cNvSpPr txBox="true"/>
          <p:nvPr/>
        </p:nvSpPr>
        <p:spPr>
          <a:xfrm rot="0">
            <a:off x="4024659" y="3965154"/>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02</a:t>
            </a:r>
          </a:p>
        </p:txBody>
      </p:sp>
      <p:sp>
        <p:nvSpPr>
          <p:cNvPr name="TextBox 16" id="16"/>
          <p:cNvSpPr txBox="true"/>
          <p:nvPr/>
        </p:nvSpPr>
        <p:spPr>
          <a:xfrm rot="0">
            <a:off x="4024659" y="4846311"/>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03</a:t>
            </a:r>
          </a:p>
        </p:txBody>
      </p:sp>
      <p:sp>
        <p:nvSpPr>
          <p:cNvPr name="TextBox 17" id="17"/>
          <p:cNvSpPr txBox="true"/>
          <p:nvPr/>
        </p:nvSpPr>
        <p:spPr>
          <a:xfrm rot="0">
            <a:off x="4024659" y="5643430"/>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04</a:t>
            </a:r>
          </a:p>
        </p:txBody>
      </p:sp>
      <p:sp>
        <p:nvSpPr>
          <p:cNvPr name="TextBox 18" id="18"/>
          <p:cNvSpPr txBox="true"/>
          <p:nvPr/>
        </p:nvSpPr>
        <p:spPr>
          <a:xfrm rot="0">
            <a:off x="4044260" y="6435807"/>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05</a:t>
            </a:r>
          </a:p>
        </p:txBody>
      </p:sp>
      <p:sp>
        <p:nvSpPr>
          <p:cNvPr name="TextBox 19" id="19"/>
          <p:cNvSpPr txBox="true"/>
          <p:nvPr/>
        </p:nvSpPr>
        <p:spPr>
          <a:xfrm rot="0">
            <a:off x="4044260" y="7266771"/>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06</a:t>
            </a:r>
          </a:p>
        </p:txBody>
      </p:sp>
      <p:sp>
        <p:nvSpPr>
          <p:cNvPr name="TextBox 20" id="20"/>
          <p:cNvSpPr txBox="true"/>
          <p:nvPr/>
        </p:nvSpPr>
        <p:spPr>
          <a:xfrm rot="0">
            <a:off x="4044260" y="8117064"/>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07</a:t>
            </a:r>
          </a:p>
        </p:txBody>
      </p:sp>
      <p:sp>
        <p:nvSpPr>
          <p:cNvPr name="TextBox 21" id="21"/>
          <p:cNvSpPr txBox="true"/>
          <p:nvPr/>
        </p:nvSpPr>
        <p:spPr>
          <a:xfrm rot="0">
            <a:off x="5400737" y="3333137"/>
            <a:ext cx="5790503" cy="418548"/>
          </a:xfrm>
          <a:prstGeom prst="rect">
            <a:avLst/>
          </a:prstGeom>
        </p:spPr>
        <p:txBody>
          <a:bodyPr anchor="t" rtlCol="false" tIns="0" lIns="0" bIns="0" rIns="0">
            <a:spAutoFit/>
          </a:bodyPr>
          <a:lstStyle/>
          <a:p>
            <a:pPr algn="l">
              <a:lnSpc>
                <a:spcPts val="3483"/>
              </a:lnSpc>
            </a:pPr>
            <a:r>
              <a:rPr lang="en-US" sz="2524" spc="247">
                <a:solidFill>
                  <a:srgbClr val="231F20"/>
                </a:solidFill>
                <a:latin typeface="Open Sauce"/>
                <a:ea typeface="Open Sauce"/>
                <a:cs typeface="Open Sauce"/>
                <a:sym typeface="Open Sauce"/>
              </a:rPr>
              <a:t>Introduction </a:t>
            </a:r>
          </a:p>
        </p:txBody>
      </p:sp>
      <p:sp>
        <p:nvSpPr>
          <p:cNvPr name="TextBox 22" id="22"/>
          <p:cNvSpPr txBox="true"/>
          <p:nvPr/>
        </p:nvSpPr>
        <p:spPr>
          <a:xfrm rot="0">
            <a:off x="5400737" y="4127355"/>
            <a:ext cx="6076629" cy="418548"/>
          </a:xfrm>
          <a:prstGeom prst="rect">
            <a:avLst/>
          </a:prstGeom>
        </p:spPr>
        <p:txBody>
          <a:bodyPr anchor="t" rtlCol="false" tIns="0" lIns="0" bIns="0" rIns="0">
            <a:spAutoFit/>
          </a:bodyPr>
          <a:lstStyle/>
          <a:p>
            <a:pPr algn="l">
              <a:lnSpc>
                <a:spcPts val="3483"/>
              </a:lnSpc>
            </a:pPr>
            <a:r>
              <a:rPr lang="en-US" sz="2524" spc="247">
                <a:solidFill>
                  <a:srgbClr val="231F20"/>
                </a:solidFill>
                <a:latin typeface="Open Sauce"/>
                <a:ea typeface="Open Sauce"/>
                <a:cs typeface="Open Sauce"/>
                <a:sym typeface="Open Sauce"/>
              </a:rPr>
              <a:t>Problem Statement</a:t>
            </a:r>
            <a:r>
              <a:rPr lang="en-US" sz="2524" spc="247">
                <a:solidFill>
                  <a:srgbClr val="231F20"/>
                </a:solidFill>
                <a:latin typeface="Open Sauce"/>
                <a:ea typeface="Open Sauce"/>
                <a:cs typeface="Open Sauce"/>
                <a:sym typeface="Open Sauce"/>
              </a:rPr>
              <a:t> </a:t>
            </a:r>
          </a:p>
        </p:txBody>
      </p:sp>
      <p:sp>
        <p:nvSpPr>
          <p:cNvPr name="TextBox 23" id="23"/>
          <p:cNvSpPr txBox="true"/>
          <p:nvPr/>
        </p:nvSpPr>
        <p:spPr>
          <a:xfrm rot="0">
            <a:off x="5400737" y="5047445"/>
            <a:ext cx="5790503"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Significance of the Study</a:t>
            </a:r>
          </a:p>
        </p:txBody>
      </p:sp>
      <p:sp>
        <p:nvSpPr>
          <p:cNvPr name="TextBox 24" id="24"/>
          <p:cNvSpPr txBox="true"/>
          <p:nvPr/>
        </p:nvSpPr>
        <p:spPr>
          <a:xfrm rot="0">
            <a:off x="5400737" y="5841663"/>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Objectives</a:t>
            </a:r>
            <a:r>
              <a:rPr lang="en-US" sz="2524" spc="247">
                <a:solidFill>
                  <a:srgbClr val="231F20"/>
                </a:solidFill>
                <a:latin typeface="Open Sauce"/>
                <a:ea typeface="Open Sauce"/>
                <a:cs typeface="Open Sauce"/>
                <a:sym typeface="Open Sauce"/>
              </a:rPr>
              <a:t> </a:t>
            </a:r>
          </a:p>
        </p:txBody>
      </p:sp>
      <p:sp>
        <p:nvSpPr>
          <p:cNvPr name="TextBox 25" id="25"/>
          <p:cNvSpPr txBox="true"/>
          <p:nvPr/>
        </p:nvSpPr>
        <p:spPr>
          <a:xfrm rot="0">
            <a:off x="5400737" y="6642507"/>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Methodology</a:t>
            </a:r>
            <a:r>
              <a:rPr lang="en-US" sz="2524" spc="247">
                <a:solidFill>
                  <a:srgbClr val="231F20"/>
                </a:solidFill>
                <a:latin typeface="Open Sauce"/>
                <a:ea typeface="Open Sauce"/>
                <a:cs typeface="Open Sauce"/>
                <a:sym typeface="Open Sauce"/>
              </a:rPr>
              <a:t> </a:t>
            </a:r>
          </a:p>
        </p:txBody>
      </p:sp>
      <p:sp>
        <p:nvSpPr>
          <p:cNvPr name="TextBox 26" id="26"/>
          <p:cNvSpPr txBox="true"/>
          <p:nvPr/>
        </p:nvSpPr>
        <p:spPr>
          <a:xfrm rot="0">
            <a:off x="5400737" y="7434884"/>
            <a:ext cx="5790503"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Results and Discussion</a:t>
            </a:r>
            <a:r>
              <a:rPr lang="en-US" sz="2524" spc="247">
                <a:solidFill>
                  <a:srgbClr val="231F20"/>
                </a:solidFill>
                <a:latin typeface="Open Sauce"/>
                <a:ea typeface="Open Sauce"/>
                <a:cs typeface="Open Sauce"/>
                <a:sym typeface="Open Sauce"/>
              </a:rPr>
              <a:t> </a:t>
            </a:r>
          </a:p>
        </p:txBody>
      </p:sp>
      <p:sp>
        <p:nvSpPr>
          <p:cNvPr name="TextBox 27" id="27"/>
          <p:cNvSpPr txBox="true"/>
          <p:nvPr/>
        </p:nvSpPr>
        <p:spPr>
          <a:xfrm rot="0">
            <a:off x="5400737" y="8279265"/>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Conclusion</a:t>
            </a:r>
            <a:r>
              <a:rPr lang="en-US" sz="2524" spc="247">
                <a:solidFill>
                  <a:srgbClr val="231F20"/>
                </a:solidFill>
                <a:latin typeface="Open Sauce"/>
                <a:ea typeface="Open Sauce"/>
                <a:cs typeface="Open Sauce"/>
                <a:sym typeface="Open Sauce"/>
              </a:rPr>
              <a:t> </a:t>
            </a:r>
          </a:p>
        </p:txBody>
      </p:sp>
      <p:sp>
        <p:nvSpPr>
          <p:cNvPr name="TextBox 28" id="28"/>
          <p:cNvSpPr txBox="true"/>
          <p:nvPr/>
        </p:nvSpPr>
        <p:spPr>
          <a:xfrm rot="0">
            <a:off x="4044260" y="8907639"/>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08</a:t>
            </a:r>
          </a:p>
        </p:txBody>
      </p:sp>
      <p:sp>
        <p:nvSpPr>
          <p:cNvPr name="TextBox 29" id="29"/>
          <p:cNvSpPr txBox="true"/>
          <p:nvPr/>
        </p:nvSpPr>
        <p:spPr>
          <a:xfrm rot="0">
            <a:off x="4044260" y="9572625"/>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09</a:t>
            </a:r>
          </a:p>
        </p:txBody>
      </p:sp>
      <p:sp>
        <p:nvSpPr>
          <p:cNvPr name="TextBox 30" id="30"/>
          <p:cNvSpPr txBox="true"/>
          <p:nvPr/>
        </p:nvSpPr>
        <p:spPr>
          <a:xfrm rot="0">
            <a:off x="5400737" y="9069288"/>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References</a:t>
            </a:r>
            <a:r>
              <a:rPr lang="en-US" sz="2524" spc="247">
                <a:solidFill>
                  <a:srgbClr val="231F20"/>
                </a:solidFill>
                <a:latin typeface="Open Sauce"/>
                <a:ea typeface="Open Sauce"/>
                <a:cs typeface="Open Sauce"/>
                <a:sym typeface="Open Sauce"/>
              </a:rPr>
              <a:t> </a:t>
            </a:r>
          </a:p>
        </p:txBody>
      </p:sp>
      <p:sp>
        <p:nvSpPr>
          <p:cNvPr name="TextBox 31" id="31"/>
          <p:cNvSpPr txBox="true"/>
          <p:nvPr/>
        </p:nvSpPr>
        <p:spPr>
          <a:xfrm rot="0">
            <a:off x="5400737" y="9734826"/>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Contributions</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28700" y="108819"/>
            <a:ext cx="11301259" cy="3503390"/>
          </a:xfrm>
          <a:custGeom>
            <a:avLst/>
            <a:gdLst/>
            <a:ahLst/>
            <a:cxnLst/>
            <a:rect r="r" b="b" t="t" l="l"/>
            <a:pathLst>
              <a:path h="3503390" w="11301259">
                <a:moveTo>
                  <a:pt x="0" y="0"/>
                </a:moveTo>
                <a:lnTo>
                  <a:pt x="11301259" y="0"/>
                </a:lnTo>
                <a:lnTo>
                  <a:pt x="11301259" y="3503390"/>
                </a:lnTo>
                <a:lnTo>
                  <a:pt x="0" y="3503390"/>
                </a:lnTo>
                <a:lnTo>
                  <a:pt x="0" y="0"/>
                </a:lnTo>
                <a:close/>
              </a:path>
            </a:pathLst>
          </a:custGeom>
          <a:blipFill>
            <a:blip r:embed="rId4"/>
            <a:stretch>
              <a:fillRect l="0" t="0" r="0" b="0"/>
            </a:stretch>
          </a:blipFill>
        </p:spPr>
      </p:sp>
      <p:sp>
        <p:nvSpPr>
          <p:cNvPr name="Freeform 7" id="7"/>
          <p:cNvSpPr/>
          <p:nvPr/>
        </p:nvSpPr>
        <p:spPr>
          <a:xfrm flipH="false" flipV="false" rot="0">
            <a:off x="2366179" y="3327628"/>
            <a:ext cx="8626301" cy="5652140"/>
          </a:xfrm>
          <a:custGeom>
            <a:avLst/>
            <a:gdLst/>
            <a:ahLst/>
            <a:cxnLst/>
            <a:rect r="r" b="b" t="t" l="l"/>
            <a:pathLst>
              <a:path h="5652140" w="8626301">
                <a:moveTo>
                  <a:pt x="0" y="0"/>
                </a:moveTo>
                <a:lnTo>
                  <a:pt x="8626301" y="0"/>
                </a:lnTo>
                <a:lnTo>
                  <a:pt x="8626301" y="5652140"/>
                </a:lnTo>
                <a:lnTo>
                  <a:pt x="0" y="5652140"/>
                </a:lnTo>
                <a:lnTo>
                  <a:pt x="0" y="0"/>
                </a:lnTo>
                <a:close/>
              </a:path>
            </a:pathLst>
          </a:custGeom>
          <a:blipFill>
            <a:blip r:embed="rId5"/>
            <a:stretch>
              <a:fillRect l="0" t="0" r="0" b="0"/>
            </a:stretch>
          </a:blipFill>
        </p:spPr>
      </p:sp>
      <p:sp>
        <p:nvSpPr>
          <p:cNvPr name="Freeform 8" id="8"/>
          <p:cNvSpPr/>
          <p:nvPr/>
        </p:nvSpPr>
        <p:spPr>
          <a:xfrm flipH="false" flipV="false" rot="0">
            <a:off x="13712693" y="4299857"/>
            <a:ext cx="4575307" cy="4679911"/>
          </a:xfrm>
          <a:custGeom>
            <a:avLst/>
            <a:gdLst/>
            <a:ahLst/>
            <a:cxnLst/>
            <a:rect r="r" b="b" t="t" l="l"/>
            <a:pathLst>
              <a:path h="4679911" w="4575307">
                <a:moveTo>
                  <a:pt x="0" y="0"/>
                </a:moveTo>
                <a:lnTo>
                  <a:pt x="4575307" y="0"/>
                </a:lnTo>
                <a:lnTo>
                  <a:pt x="4575307" y="4679911"/>
                </a:lnTo>
                <a:lnTo>
                  <a:pt x="0" y="467991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638932" y="1383428"/>
            <a:ext cx="7771897" cy="6518365"/>
          </a:xfrm>
          <a:custGeom>
            <a:avLst/>
            <a:gdLst/>
            <a:ahLst/>
            <a:cxnLst/>
            <a:rect r="r" b="b" t="t" l="l"/>
            <a:pathLst>
              <a:path h="6518365" w="7771897">
                <a:moveTo>
                  <a:pt x="0" y="0"/>
                </a:moveTo>
                <a:lnTo>
                  <a:pt x="7771898" y="0"/>
                </a:lnTo>
                <a:lnTo>
                  <a:pt x="7771898" y="6518366"/>
                </a:lnTo>
                <a:lnTo>
                  <a:pt x="0" y="6518366"/>
                </a:lnTo>
                <a:lnTo>
                  <a:pt x="0" y="0"/>
                </a:lnTo>
                <a:close/>
              </a:path>
            </a:pathLst>
          </a:custGeom>
          <a:blipFill>
            <a:blip r:embed="rId4"/>
            <a:stretch>
              <a:fillRect l="0" t="0" r="0" b="0"/>
            </a:stretch>
          </a:blipFill>
        </p:spPr>
      </p:sp>
      <p:sp>
        <p:nvSpPr>
          <p:cNvPr name="Freeform 7" id="7"/>
          <p:cNvSpPr/>
          <p:nvPr/>
        </p:nvSpPr>
        <p:spPr>
          <a:xfrm flipH="false" flipV="false" rot="0">
            <a:off x="10385281" y="1383428"/>
            <a:ext cx="7902719" cy="6940327"/>
          </a:xfrm>
          <a:custGeom>
            <a:avLst/>
            <a:gdLst/>
            <a:ahLst/>
            <a:cxnLst/>
            <a:rect r="r" b="b" t="t" l="l"/>
            <a:pathLst>
              <a:path h="6940327" w="7902719">
                <a:moveTo>
                  <a:pt x="0" y="0"/>
                </a:moveTo>
                <a:lnTo>
                  <a:pt x="7902719" y="0"/>
                </a:lnTo>
                <a:lnTo>
                  <a:pt x="7902719" y="6940328"/>
                </a:lnTo>
                <a:lnTo>
                  <a:pt x="0" y="6940328"/>
                </a:lnTo>
                <a:lnTo>
                  <a:pt x="0" y="0"/>
                </a:lnTo>
                <a:close/>
              </a:path>
            </a:pathLst>
          </a:custGeom>
          <a:blipFill>
            <a:blip r:embed="rId5"/>
            <a:stretch>
              <a:fillRect l="0" t="0" r="0" b="0"/>
            </a:stretch>
          </a:blipFill>
        </p:spPr>
      </p:sp>
      <p:sp>
        <p:nvSpPr>
          <p:cNvPr name="TextBox 8" id="8"/>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9" id="9"/>
          <p:cNvSpPr txBox="true"/>
          <p:nvPr/>
        </p:nvSpPr>
        <p:spPr>
          <a:xfrm rot="0">
            <a:off x="638932" y="329687"/>
            <a:ext cx="12027934" cy="542925"/>
          </a:xfrm>
          <a:prstGeom prst="rect">
            <a:avLst/>
          </a:prstGeom>
        </p:spPr>
        <p:txBody>
          <a:bodyPr anchor="t" rtlCol="false" tIns="0" lIns="0" bIns="0" rIns="0">
            <a:spAutoFit/>
          </a:bodyPr>
          <a:lstStyle/>
          <a:p>
            <a:pPr algn="just">
              <a:lnSpc>
                <a:spcPts val="3509"/>
              </a:lnSpc>
            </a:pPr>
            <a:r>
              <a:rPr lang="en-US" b="true" sz="2924" spc="266" u="sng">
                <a:solidFill>
                  <a:srgbClr val="1E5054"/>
                </a:solidFill>
                <a:latin typeface="Mont Bold"/>
                <a:ea typeface="Mont Bold"/>
                <a:cs typeface="Mont Bold"/>
                <a:sym typeface="Mont Bold"/>
              </a:rPr>
              <a:t>Best Subset selection Method</a:t>
            </a:r>
          </a:p>
        </p:txBody>
      </p:sp>
      <p:sp>
        <p:nvSpPr>
          <p:cNvPr name="AutoShape 10" id="10"/>
          <p:cNvSpPr/>
          <p:nvPr/>
        </p:nvSpPr>
        <p:spPr>
          <a:xfrm>
            <a:off x="9817119" y="1383428"/>
            <a:ext cx="0" cy="6518365"/>
          </a:xfrm>
          <a:prstGeom prst="line">
            <a:avLst/>
          </a:prstGeom>
          <a:ln cap="flat" w="38100">
            <a:solidFill>
              <a:srgbClr val="000000"/>
            </a:solidFill>
            <a:prstDash val="solid"/>
            <a:headEnd type="none" len="sm" w="sm"/>
            <a:tailEnd type="none" len="sm" w="sm"/>
          </a:ln>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41582" y="1443523"/>
            <a:ext cx="10290015" cy="5862759"/>
          </a:xfrm>
          <a:custGeom>
            <a:avLst/>
            <a:gdLst/>
            <a:ahLst/>
            <a:cxnLst/>
            <a:rect r="r" b="b" t="t" l="l"/>
            <a:pathLst>
              <a:path h="5862759" w="10290015">
                <a:moveTo>
                  <a:pt x="0" y="0"/>
                </a:moveTo>
                <a:lnTo>
                  <a:pt x="10290015" y="0"/>
                </a:lnTo>
                <a:lnTo>
                  <a:pt x="10290015" y="5862759"/>
                </a:lnTo>
                <a:lnTo>
                  <a:pt x="0" y="5862759"/>
                </a:lnTo>
                <a:lnTo>
                  <a:pt x="0" y="0"/>
                </a:lnTo>
                <a:close/>
              </a:path>
            </a:pathLst>
          </a:custGeom>
          <a:blipFill>
            <a:blip r:embed="rId4"/>
            <a:stretch>
              <a:fillRect l="0" t="0" r="0" b="0"/>
            </a:stretch>
          </a:blipFill>
        </p:spPr>
      </p:sp>
      <p:sp>
        <p:nvSpPr>
          <p:cNvPr name="Freeform 7" id="7"/>
          <p:cNvSpPr/>
          <p:nvPr/>
        </p:nvSpPr>
        <p:spPr>
          <a:xfrm flipH="false" flipV="false" rot="0">
            <a:off x="10836124" y="1391001"/>
            <a:ext cx="7777881" cy="5914691"/>
          </a:xfrm>
          <a:custGeom>
            <a:avLst/>
            <a:gdLst/>
            <a:ahLst/>
            <a:cxnLst/>
            <a:rect r="r" b="b" t="t" l="l"/>
            <a:pathLst>
              <a:path h="5914691" w="7777881">
                <a:moveTo>
                  <a:pt x="0" y="0"/>
                </a:moveTo>
                <a:lnTo>
                  <a:pt x="7777881" y="0"/>
                </a:lnTo>
                <a:lnTo>
                  <a:pt x="7777881" y="5914691"/>
                </a:lnTo>
                <a:lnTo>
                  <a:pt x="0" y="5914691"/>
                </a:lnTo>
                <a:lnTo>
                  <a:pt x="0" y="0"/>
                </a:lnTo>
                <a:close/>
              </a:path>
            </a:pathLst>
          </a:custGeom>
          <a:blipFill>
            <a:blip r:embed="rId5"/>
            <a:stretch>
              <a:fillRect l="0" t="0" r="0" b="0"/>
            </a:stretch>
          </a:blipFill>
        </p:spPr>
      </p:sp>
      <p:sp>
        <p:nvSpPr>
          <p:cNvPr name="TextBox 8" id="8"/>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9" id="9"/>
          <p:cNvSpPr txBox="true"/>
          <p:nvPr/>
        </p:nvSpPr>
        <p:spPr>
          <a:xfrm rot="0">
            <a:off x="150974" y="7905767"/>
            <a:ext cx="17206516" cy="344805"/>
          </a:xfrm>
          <a:prstGeom prst="rect">
            <a:avLst/>
          </a:prstGeom>
        </p:spPr>
        <p:txBody>
          <a:bodyPr anchor="t" rtlCol="false" tIns="0" lIns="0" bIns="0" rIns="0">
            <a:spAutoFit/>
          </a:bodyPr>
          <a:lstStyle/>
          <a:p>
            <a:pPr algn="ctr">
              <a:lnSpc>
                <a:spcPts val="2730"/>
              </a:lnSpc>
              <a:spcBef>
                <a:spcPct val="0"/>
              </a:spcBef>
            </a:pPr>
            <a:r>
              <a:rPr lang="en-US" sz="2100">
                <a:solidFill>
                  <a:srgbClr val="000000"/>
                </a:solidFill>
                <a:latin typeface="Open Sauce"/>
                <a:ea typeface="Open Sauce"/>
                <a:cs typeface="Open Sauce"/>
                <a:sym typeface="Open Sauce"/>
              </a:rPr>
              <a:t> We would ideally choose a model with a relatively high Adjusted R squared, while keeping BIC, CP, and RSS at reasonably low levels</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528274" y="324006"/>
            <a:ext cx="12618796" cy="5646911"/>
          </a:xfrm>
          <a:custGeom>
            <a:avLst/>
            <a:gdLst/>
            <a:ahLst/>
            <a:cxnLst/>
            <a:rect r="r" b="b" t="t" l="l"/>
            <a:pathLst>
              <a:path h="5646911" w="12618796">
                <a:moveTo>
                  <a:pt x="0" y="0"/>
                </a:moveTo>
                <a:lnTo>
                  <a:pt x="12618796" y="0"/>
                </a:lnTo>
                <a:lnTo>
                  <a:pt x="12618796" y="5646911"/>
                </a:lnTo>
                <a:lnTo>
                  <a:pt x="0" y="5646911"/>
                </a:lnTo>
                <a:lnTo>
                  <a:pt x="0" y="0"/>
                </a:lnTo>
                <a:close/>
              </a:path>
            </a:pathLst>
          </a:custGeom>
          <a:blipFill>
            <a:blip r:embed="rId4"/>
            <a:stretch>
              <a:fillRect l="0" t="0" r="0" b="0"/>
            </a:stretch>
          </a:blipFill>
        </p:spPr>
      </p:sp>
      <p:sp>
        <p:nvSpPr>
          <p:cNvPr name="Freeform 7" id="7"/>
          <p:cNvSpPr/>
          <p:nvPr/>
        </p:nvSpPr>
        <p:spPr>
          <a:xfrm flipH="false" flipV="false" rot="0">
            <a:off x="528274" y="6464520"/>
            <a:ext cx="13730435" cy="2231196"/>
          </a:xfrm>
          <a:custGeom>
            <a:avLst/>
            <a:gdLst/>
            <a:ahLst/>
            <a:cxnLst/>
            <a:rect r="r" b="b" t="t" l="l"/>
            <a:pathLst>
              <a:path h="2231196" w="13730435">
                <a:moveTo>
                  <a:pt x="0" y="0"/>
                </a:moveTo>
                <a:lnTo>
                  <a:pt x="13730435" y="0"/>
                </a:lnTo>
                <a:lnTo>
                  <a:pt x="13730435" y="2231195"/>
                </a:lnTo>
                <a:lnTo>
                  <a:pt x="0" y="2231195"/>
                </a:lnTo>
                <a:lnTo>
                  <a:pt x="0" y="0"/>
                </a:lnTo>
                <a:close/>
              </a:path>
            </a:pathLst>
          </a:custGeom>
          <a:blipFill>
            <a:blip r:embed="rId5"/>
            <a:stretch>
              <a:fillRect l="0" t="0" r="0" b="0"/>
            </a:stretch>
          </a:blipFill>
        </p:spPr>
      </p:sp>
      <p:sp>
        <p:nvSpPr>
          <p:cNvPr name="AutoShape 8" id="8"/>
          <p:cNvSpPr/>
          <p:nvPr/>
        </p:nvSpPr>
        <p:spPr>
          <a:xfrm flipV="true">
            <a:off x="348700" y="6161417"/>
            <a:ext cx="12618796" cy="0"/>
          </a:xfrm>
          <a:prstGeom prst="line">
            <a:avLst/>
          </a:prstGeom>
          <a:ln cap="flat" w="38100">
            <a:solidFill>
              <a:srgbClr val="000000"/>
            </a:solidFill>
            <a:prstDash val="solid"/>
            <a:headEnd type="none" len="sm" w="sm"/>
            <a:tailEnd type="none" len="sm" w="sm"/>
          </a:ln>
        </p:spPr>
      </p:sp>
      <p:sp>
        <p:nvSpPr>
          <p:cNvPr name="Freeform 9" id="9"/>
          <p:cNvSpPr/>
          <p:nvPr/>
        </p:nvSpPr>
        <p:spPr>
          <a:xfrm flipH="false" flipV="false" rot="0">
            <a:off x="13518042" y="0"/>
            <a:ext cx="4769958" cy="3577468"/>
          </a:xfrm>
          <a:custGeom>
            <a:avLst/>
            <a:gdLst/>
            <a:ahLst/>
            <a:cxnLst/>
            <a:rect r="r" b="b" t="t" l="l"/>
            <a:pathLst>
              <a:path h="3577468" w="4769958">
                <a:moveTo>
                  <a:pt x="0" y="0"/>
                </a:moveTo>
                <a:lnTo>
                  <a:pt x="4769958" y="0"/>
                </a:lnTo>
                <a:lnTo>
                  <a:pt x="4769958" y="3577468"/>
                </a:lnTo>
                <a:lnTo>
                  <a:pt x="0" y="3577468"/>
                </a:lnTo>
                <a:lnTo>
                  <a:pt x="0" y="0"/>
                </a:lnTo>
                <a:close/>
              </a:path>
            </a:pathLst>
          </a:custGeom>
          <a:blipFill>
            <a:blip r:embed="rId6"/>
            <a:stretch>
              <a:fillRect l="0" t="0" r="0" b="0"/>
            </a:stretch>
          </a:blipFill>
        </p:spPr>
      </p:sp>
      <p:sp>
        <p:nvSpPr>
          <p:cNvPr name="TextBox 10" id="10"/>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638932" y="1028700"/>
            <a:ext cx="7876575" cy="6700203"/>
          </a:xfrm>
          <a:custGeom>
            <a:avLst/>
            <a:gdLst/>
            <a:ahLst/>
            <a:cxnLst/>
            <a:rect r="r" b="b" t="t" l="l"/>
            <a:pathLst>
              <a:path h="6700203" w="7876575">
                <a:moveTo>
                  <a:pt x="0" y="0"/>
                </a:moveTo>
                <a:lnTo>
                  <a:pt x="7876575" y="0"/>
                </a:lnTo>
                <a:lnTo>
                  <a:pt x="7876575" y="6700203"/>
                </a:lnTo>
                <a:lnTo>
                  <a:pt x="0" y="6700203"/>
                </a:lnTo>
                <a:lnTo>
                  <a:pt x="0" y="0"/>
                </a:lnTo>
                <a:close/>
              </a:path>
            </a:pathLst>
          </a:custGeom>
          <a:blipFill>
            <a:blip r:embed="rId4"/>
            <a:stretch>
              <a:fillRect l="0" t="0" r="0" b="0"/>
            </a:stretch>
          </a:blipFill>
        </p:spPr>
      </p:sp>
      <p:sp>
        <p:nvSpPr>
          <p:cNvPr name="Freeform 7" id="7"/>
          <p:cNvSpPr/>
          <p:nvPr/>
        </p:nvSpPr>
        <p:spPr>
          <a:xfrm flipH="false" flipV="false" rot="0">
            <a:off x="8515507" y="2095984"/>
            <a:ext cx="9772493" cy="4414416"/>
          </a:xfrm>
          <a:custGeom>
            <a:avLst/>
            <a:gdLst/>
            <a:ahLst/>
            <a:cxnLst/>
            <a:rect r="r" b="b" t="t" l="l"/>
            <a:pathLst>
              <a:path h="4414416" w="9772493">
                <a:moveTo>
                  <a:pt x="0" y="0"/>
                </a:moveTo>
                <a:lnTo>
                  <a:pt x="9772493" y="0"/>
                </a:lnTo>
                <a:lnTo>
                  <a:pt x="9772493" y="4414415"/>
                </a:lnTo>
                <a:lnTo>
                  <a:pt x="0" y="4414415"/>
                </a:lnTo>
                <a:lnTo>
                  <a:pt x="0" y="0"/>
                </a:lnTo>
                <a:close/>
              </a:path>
            </a:pathLst>
          </a:custGeom>
          <a:blipFill>
            <a:blip r:embed="rId5"/>
            <a:stretch>
              <a:fillRect l="0" t="0" r="0" b="0"/>
            </a:stretch>
          </a:blipFill>
        </p:spPr>
      </p:sp>
      <p:sp>
        <p:nvSpPr>
          <p:cNvPr name="AutoShape 8" id="8"/>
          <p:cNvSpPr/>
          <p:nvPr/>
        </p:nvSpPr>
        <p:spPr>
          <a:xfrm flipH="true">
            <a:off x="8515507" y="1028700"/>
            <a:ext cx="0" cy="6700203"/>
          </a:xfrm>
          <a:prstGeom prst="line">
            <a:avLst/>
          </a:prstGeom>
          <a:ln cap="flat" w="38100">
            <a:solidFill>
              <a:srgbClr val="000000"/>
            </a:solidFill>
            <a:prstDash val="solid"/>
            <a:headEnd type="none" len="sm" w="sm"/>
            <a:tailEnd type="none" len="sm" w="sm"/>
          </a:ln>
        </p:spPr>
      </p:sp>
      <p:sp>
        <p:nvSpPr>
          <p:cNvPr name="TextBox 9" id="9"/>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10" id="10"/>
          <p:cNvSpPr txBox="true"/>
          <p:nvPr/>
        </p:nvSpPr>
        <p:spPr>
          <a:xfrm rot="0">
            <a:off x="638932" y="329687"/>
            <a:ext cx="12027934" cy="533400"/>
          </a:xfrm>
          <a:prstGeom prst="rect">
            <a:avLst/>
          </a:prstGeom>
        </p:spPr>
        <p:txBody>
          <a:bodyPr anchor="t" rtlCol="false" tIns="0" lIns="0" bIns="0" rIns="0">
            <a:spAutoFit/>
          </a:bodyPr>
          <a:lstStyle/>
          <a:p>
            <a:pPr algn="just">
              <a:lnSpc>
                <a:spcPts val="3389"/>
              </a:lnSpc>
            </a:pPr>
            <a:r>
              <a:rPr lang="en-US" b="true" sz="2824" spc="257" u="sng">
                <a:solidFill>
                  <a:srgbClr val="1E5054"/>
                </a:solidFill>
                <a:latin typeface="Mont Bold"/>
                <a:ea typeface="Mont Bold"/>
                <a:cs typeface="Mont Bold"/>
                <a:sym typeface="Mont Bold"/>
              </a:rPr>
              <a:t>Make predictions on the test data</a:t>
            </a:r>
          </a:p>
        </p:txBody>
      </p:sp>
      <p:sp>
        <p:nvSpPr>
          <p:cNvPr name="TextBox 11" id="11"/>
          <p:cNvSpPr txBox="true"/>
          <p:nvPr/>
        </p:nvSpPr>
        <p:spPr>
          <a:xfrm rot="0">
            <a:off x="638932" y="7987306"/>
            <a:ext cx="16230600" cy="715010"/>
          </a:xfrm>
          <a:prstGeom prst="rect">
            <a:avLst/>
          </a:prstGeom>
        </p:spPr>
        <p:txBody>
          <a:bodyPr anchor="t" rtlCol="false" tIns="0" lIns="0" bIns="0" rIns="0">
            <a:spAutoFit/>
          </a:bodyPr>
          <a:lstStyle/>
          <a:p>
            <a:pPr algn="ctr">
              <a:lnSpc>
                <a:spcPts val="2859"/>
              </a:lnSpc>
              <a:spcBef>
                <a:spcPct val="0"/>
              </a:spcBef>
            </a:pPr>
            <a:r>
              <a:rPr lang="en-US" sz="2199">
                <a:solidFill>
                  <a:srgbClr val="000000"/>
                </a:solidFill>
                <a:latin typeface="Open Sauce"/>
                <a:ea typeface="Open Sauce"/>
                <a:cs typeface="Open Sauce"/>
                <a:sym typeface="Open Sauce"/>
              </a:rPr>
              <a:t>The adjusted R^2 value on the test data was 0.9373, indicating that the model's predictive power remained strong even on unseen data </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638932" y="1351180"/>
            <a:ext cx="12027934" cy="3172368"/>
          </a:xfrm>
          <a:custGeom>
            <a:avLst/>
            <a:gdLst/>
            <a:ahLst/>
            <a:cxnLst/>
            <a:rect r="r" b="b" t="t" l="l"/>
            <a:pathLst>
              <a:path h="3172368" w="12027934">
                <a:moveTo>
                  <a:pt x="0" y="0"/>
                </a:moveTo>
                <a:lnTo>
                  <a:pt x="12027935" y="0"/>
                </a:lnTo>
                <a:lnTo>
                  <a:pt x="12027935" y="3172368"/>
                </a:lnTo>
                <a:lnTo>
                  <a:pt x="0" y="3172368"/>
                </a:lnTo>
                <a:lnTo>
                  <a:pt x="0" y="0"/>
                </a:lnTo>
                <a:close/>
              </a:path>
            </a:pathLst>
          </a:custGeom>
          <a:blipFill>
            <a:blip r:embed="rId4"/>
            <a:stretch>
              <a:fillRect l="0" t="0" r="0" b="0"/>
            </a:stretch>
          </a:blipFill>
        </p:spPr>
      </p:sp>
      <p:sp>
        <p:nvSpPr>
          <p:cNvPr name="Freeform 7" id="7"/>
          <p:cNvSpPr/>
          <p:nvPr/>
        </p:nvSpPr>
        <p:spPr>
          <a:xfrm flipH="false" flipV="false" rot="0">
            <a:off x="10918752" y="3228160"/>
            <a:ext cx="7369248" cy="5751608"/>
          </a:xfrm>
          <a:custGeom>
            <a:avLst/>
            <a:gdLst/>
            <a:ahLst/>
            <a:cxnLst/>
            <a:rect r="r" b="b" t="t" l="l"/>
            <a:pathLst>
              <a:path h="5751608" w="7369248">
                <a:moveTo>
                  <a:pt x="0" y="0"/>
                </a:moveTo>
                <a:lnTo>
                  <a:pt x="7369248" y="0"/>
                </a:lnTo>
                <a:lnTo>
                  <a:pt x="7369248" y="5751608"/>
                </a:lnTo>
                <a:lnTo>
                  <a:pt x="0" y="5751608"/>
                </a:lnTo>
                <a:lnTo>
                  <a:pt x="0" y="0"/>
                </a:lnTo>
                <a:close/>
              </a:path>
            </a:pathLst>
          </a:custGeom>
          <a:blipFill>
            <a:blip r:embed="rId5"/>
            <a:stretch>
              <a:fillRect l="0" t="0" r="0" b="0"/>
            </a:stretch>
          </a:blipFill>
        </p:spPr>
      </p:sp>
      <p:sp>
        <p:nvSpPr>
          <p:cNvPr name="TextBox 8" id="8"/>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9" id="9"/>
          <p:cNvSpPr txBox="true"/>
          <p:nvPr/>
        </p:nvSpPr>
        <p:spPr>
          <a:xfrm rot="0">
            <a:off x="638932" y="329687"/>
            <a:ext cx="12027934" cy="514350"/>
          </a:xfrm>
          <a:prstGeom prst="rect">
            <a:avLst/>
          </a:prstGeom>
        </p:spPr>
        <p:txBody>
          <a:bodyPr anchor="t" rtlCol="false" tIns="0" lIns="0" bIns="0" rIns="0">
            <a:spAutoFit/>
          </a:bodyPr>
          <a:lstStyle/>
          <a:p>
            <a:pPr algn="just">
              <a:lnSpc>
                <a:spcPts val="3269"/>
              </a:lnSpc>
            </a:pPr>
            <a:r>
              <a:rPr lang="en-US" b="true" sz="2724" spc="247" u="sng">
                <a:solidFill>
                  <a:srgbClr val="1E5054"/>
                </a:solidFill>
                <a:latin typeface="Mont Bold"/>
                <a:ea typeface="Mont Bold"/>
                <a:cs typeface="Mont Bold"/>
                <a:sym typeface="Mont Bold"/>
              </a:rPr>
              <a:t>Plot the Actual vs  Predicted values</a:t>
            </a:r>
          </a:p>
        </p:txBody>
      </p:sp>
      <p:sp>
        <p:nvSpPr>
          <p:cNvPr name="TextBox 10" id="10"/>
          <p:cNvSpPr txBox="true"/>
          <p:nvPr/>
        </p:nvSpPr>
        <p:spPr>
          <a:xfrm rot="0">
            <a:off x="638932" y="5846191"/>
            <a:ext cx="8115300" cy="1475740"/>
          </a:xfrm>
          <a:prstGeom prst="rect">
            <a:avLst/>
          </a:prstGeom>
        </p:spPr>
        <p:txBody>
          <a:bodyPr anchor="t" rtlCol="false" tIns="0" lIns="0" bIns="0" rIns="0">
            <a:spAutoFit/>
          </a:bodyPr>
          <a:lstStyle/>
          <a:p>
            <a:pPr algn="ctr">
              <a:lnSpc>
                <a:spcPts val="2989"/>
              </a:lnSpc>
              <a:spcBef>
                <a:spcPct val="0"/>
              </a:spcBef>
            </a:pPr>
            <a:r>
              <a:rPr lang="en-US" sz="2299">
                <a:solidFill>
                  <a:srgbClr val="000000"/>
                </a:solidFill>
                <a:latin typeface="Open Sauce"/>
                <a:ea typeface="Open Sauce"/>
                <a:cs typeface="Open Sauce"/>
                <a:sym typeface="Open Sauce"/>
              </a:rPr>
              <a:t> This plot which is comparing actual versus predicted yields showed that the predictions closely aligned with the observed values, further validating the model's accuracy.</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979768"/>
            <a:ext cx="18731293" cy="3970203"/>
            <a:chOff x="0" y="0"/>
            <a:chExt cx="4933345" cy="1045650"/>
          </a:xfrm>
        </p:grpSpPr>
        <p:sp>
          <p:nvSpPr>
            <p:cNvPr name="Freeform 3" id="3"/>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4" id="4"/>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5" id="5"/>
          <p:cNvSpPr/>
          <p:nvPr/>
        </p:nvSpPr>
        <p:spPr>
          <a:xfrm flipH="false" flipV="false" rot="0">
            <a:off x="16778826" y="9258300"/>
            <a:ext cx="960948" cy="1000625"/>
          </a:xfrm>
          <a:custGeom>
            <a:avLst/>
            <a:gdLst/>
            <a:ahLst/>
            <a:cxnLst/>
            <a:rect r="r" b="b" t="t" l="l"/>
            <a:pathLst>
              <a:path h="1000625" w="960948">
                <a:moveTo>
                  <a:pt x="0" y="0"/>
                </a:moveTo>
                <a:lnTo>
                  <a:pt x="960948" y="0"/>
                </a:lnTo>
                <a:lnTo>
                  <a:pt x="960948" y="1000625"/>
                </a:lnTo>
                <a:lnTo>
                  <a:pt x="0" y="1000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4403942" y="1028700"/>
            <a:ext cx="9923409" cy="4325588"/>
          </a:xfrm>
          <a:custGeom>
            <a:avLst/>
            <a:gdLst/>
            <a:ahLst/>
            <a:cxnLst/>
            <a:rect r="r" b="b" t="t" l="l"/>
            <a:pathLst>
              <a:path h="4325588" w="9923409">
                <a:moveTo>
                  <a:pt x="0" y="0"/>
                </a:moveTo>
                <a:lnTo>
                  <a:pt x="9923409" y="0"/>
                </a:lnTo>
                <a:lnTo>
                  <a:pt x="9923409" y="4325588"/>
                </a:lnTo>
                <a:lnTo>
                  <a:pt x="0" y="4325588"/>
                </a:lnTo>
                <a:lnTo>
                  <a:pt x="0" y="0"/>
                </a:lnTo>
                <a:close/>
              </a:path>
            </a:pathLst>
          </a:custGeom>
          <a:blipFill>
            <a:blip r:embed="rId4"/>
            <a:stretch>
              <a:fillRect l="0" t="0" r="0" b="0"/>
            </a:stretch>
          </a:blipFill>
        </p:spPr>
      </p:sp>
      <p:sp>
        <p:nvSpPr>
          <p:cNvPr name="Freeform 7" id="7"/>
          <p:cNvSpPr/>
          <p:nvPr/>
        </p:nvSpPr>
        <p:spPr>
          <a:xfrm flipH="false" flipV="false" rot="0">
            <a:off x="-65241" y="7632994"/>
            <a:ext cx="1258428" cy="1258428"/>
          </a:xfrm>
          <a:custGeom>
            <a:avLst/>
            <a:gdLst/>
            <a:ahLst/>
            <a:cxnLst/>
            <a:rect r="r" b="b" t="t" l="l"/>
            <a:pathLst>
              <a:path h="1258428" w="1258428">
                <a:moveTo>
                  <a:pt x="0" y="0"/>
                </a:moveTo>
                <a:lnTo>
                  <a:pt x="1258428" y="0"/>
                </a:lnTo>
                <a:lnTo>
                  <a:pt x="1258428" y="1258428"/>
                </a:lnTo>
                <a:lnTo>
                  <a:pt x="0" y="1258428"/>
                </a:lnTo>
                <a:lnTo>
                  <a:pt x="0" y="0"/>
                </a:lnTo>
                <a:close/>
              </a:path>
            </a:pathLst>
          </a:custGeom>
          <a:blipFill>
            <a:blip r:embed="rId5"/>
            <a:stretch>
              <a:fillRect l="0" t="0" r="0" b="0"/>
            </a:stretch>
          </a:blipFill>
        </p:spPr>
      </p:sp>
      <p:sp>
        <p:nvSpPr>
          <p:cNvPr name="TextBox 8" id="8"/>
          <p:cNvSpPr txBox="true"/>
          <p:nvPr/>
        </p:nvSpPr>
        <p:spPr>
          <a:xfrm rot="0">
            <a:off x="14725065" y="9340355"/>
            <a:ext cx="1792932" cy="446333"/>
          </a:xfrm>
          <a:prstGeom prst="rect">
            <a:avLst/>
          </a:prstGeom>
        </p:spPr>
        <p:txBody>
          <a:bodyPr anchor="t" rtlCol="false" tIns="0" lIns="0" bIns="0" rIns="0">
            <a:spAutoFit/>
          </a:bodyPr>
          <a:lstStyle/>
          <a:p>
            <a:pPr algn="ctr">
              <a:lnSpc>
                <a:spcPts val="3748"/>
              </a:lnSpc>
            </a:pPr>
            <a:r>
              <a:rPr lang="en-US" sz="2677">
                <a:solidFill>
                  <a:srgbClr val="F2F2F2"/>
                </a:solidFill>
                <a:latin typeface="Amsterdam One"/>
                <a:ea typeface="Amsterdam One"/>
                <a:cs typeface="Amsterdam One"/>
                <a:sym typeface="Amsterdam One"/>
              </a:rPr>
              <a:t>Group 08</a:t>
            </a:r>
          </a:p>
        </p:txBody>
      </p:sp>
      <p:sp>
        <p:nvSpPr>
          <p:cNvPr name="TextBox 9" id="9"/>
          <p:cNvSpPr txBox="true"/>
          <p:nvPr/>
        </p:nvSpPr>
        <p:spPr>
          <a:xfrm rot="0">
            <a:off x="638932" y="329687"/>
            <a:ext cx="12027934" cy="514350"/>
          </a:xfrm>
          <a:prstGeom prst="rect">
            <a:avLst/>
          </a:prstGeom>
        </p:spPr>
        <p:txBody>
          <a:bodyPr anchor="t" rtlCol="false" tIns="0" lIns="0" bIns="0" rIns="0">
            <a:spAutoFit/>
          </a:bodyPr>
          <a:lstStyle/>
          <a:p>
            <a:pPr algn="just">
              <a:lnSpc>
                <a:spcPts val="3269"/>
              </a:lnSpc>
            </a:pPr>
            <a:r>
              <a:rPr lang="en-US" b="true" sz="2724" spc="247" u="sng">
                <a:solidFill>
                  <a:srgbClr val="1E5054"/>
                </a:solidFill>
                <a:latin typeface="Mont Bold"/>
                <a:ea typeface="Mont Bold"/>
                <a:cs typeface="Mont Bold"/>
                <a:sym typeface="Mont Bold"/>
              </a:rPr>
              <a:t>Summary of actual vs predicted values</a:t>
            </a:r>
          </a:p>
        </p:txBody>
      </p:sp>
      <p:sp>
        <p:nvSpPr>
          <p:cNvPr name="TextBox 10" id="10"/>
          <p:cNvSpPr txBox="true"/>
          <p:nvPr/>
        </p:nvSpPr>
        <p:spPr>
          <a:xfrm rot="0">
            <a:off x="1193187" y="5924394"/>
            <a:ext cx="15585639" cy="779145"/>
          </a:xfrm>
          <a:prstGeom prst="rect">
            <a:avLst/>
          </a:prstGeom>
        </p:spPr>
        <p:txBody>
          <a:bodyPr anchor="t" rtlCol="false" tIns="0" lIns="0" bIns="0" rIns="0">
            <a:spAutoFit/>
          </a:bodyPr>
          <a:lstStyle/>
          <a:p>
            <a:pPr algn="ctr">
              <a:lnSpc>
                <a:spcPts val="3119"/>
              </a:lnSpc>
              <a:spcBef>
                <a:spcPct val="0"/>
              </a:spcBef>
            </a:pPr>
            <a:r>
              <a:rPr lang="en-US" sz="2399">
                <a:solidFill>
                  <a:srgbClr val="000000"/>
                </a:solidFill>
                <a:latin typeface="Open Sauce"/>
                <a:ea typeface="Open Sauce"/>
                <a:cs typeface="Open Sauce"/>
                <a:sym typeface="Open Sauce"/>
              </a:rPr>
              <a:t>The summary statistics of the predicted yields were similar to those of the actual yields, with mean values of 711.9 kg per hectare for the predictions and 712.5 kg per hectare for the actual yields.</a:t>
            </a:r>
          </a:p>
        </p:txBody>
      </p:sp>
      <p:sp>
        <p:nvSpPr>
          <p:cNvPr name="Freeform 11" id="11"/>
          <p:cNvSpPr/>
          <p:nvPr/>
        </p:nvSpPr>
        <p:spPr>
          <a:xfrm flipH="false" flipV="false" rot="0">
            <a:off x="1193187" y="7180425"/>
            <a:ext cx="1710997" cy="1710997"/>
          </a:xfrm>
          <a:custGeom>
            <a:avLst/>
            <a:gdLst/>
            <a:ahLst/>
            <a:cxnLst/>
            <a:rect r="r" b="b" t="t" l="l"/>
            <a:pathLst>
              <a:path h="1710997" w="1710997">
                <a:moveTo>
                  <a:pt x="0" y="0"/>
                </a:moveTo>
                <a:lnTo>
                  <a:pt x="1710996" y="0"/>
                </a:lnTo>
                <a:lnTo>
                  <a:pt x="1710996" y="1710997"/>
                </a:lnTo>
                <a:lnTo>
                  <a:pt x="0" y="1710997"/>
                </a:lnTo>
                <a:lnTo>
                  <a:pt x="0" y="0"/>
                </a:lnTo>
                <a:close/>
              </a:path>
            </a:pathLst>
          </a:custGeom>
          <a:blipFill>
            <a:blip r:embed="rId5"/>
            <a:stretch>
              <a:fillRect l="0" t="0" r="0" b="0"/>
            </a:stretch>
          </a:blipFill>
        </p:spPr>
      </p:sp>
      <p:sp>
        <p:nvSpPr>
          <p:cNvPr name="Freeform 12" id="12"/>
          <p:cNvSpPr/>
          <p:nvPr/>
        </p:nvSpPr>
        <p:spPr>
          <a:xfrm flipH="false" flipV="false" rot="0">
            <a:off x="2451615" y="6884514"/>
            <a:ext cx="2006907" cy="2006907"/>
          </a:xfrm>
          <a:custGeom>
            <a:avLst/>
            <a:gdLst/>
            <a:ahLst/>
            <a:cxnLst/>
            <a:rect r="r" b="b" t="t" l="l"/>
            <a:pathLst>
              <a:path h="2006907" w="2006907">
                <a:moveTo>
                  <a:pt x="0" y="0"/>
                </a:moveTo>
                <a:lnTo>
                  <a:pt x="2006907" y="0"/>
                </a:lnTo>
                <a:lnTo>
                  <a:pt x="2006907" y="2006908"/>
                </a:lnTo>
                <a:lnTo>
                  <a:pt x="0" y="2006908"/>
                </a:lnTo>
                <a:lnTo>
                  <a:pt x="0" y="0"/>
                </a:lnTo>
                <a:close/>
              </a:path>
            </a:pathLst>
          </a:custGeom>
          <a:blipFill>
            <a:blip r:embed="rId5"/>
            <a:stretch>
              <a:fillRect l="0" t="0" r="0" b="0"/>
            </a:stretch>
          </a:blipFill>
        </p:spPr>
      </p:sp>
      <p:sp>
        <p:nvSpPr>
          <p:cNvPr name="Freeform 13" id="13"/>
          <p:cNvSpPr/>
          <p:nvPr/>
        </p:nvSpPr>
        <p:spPr>
          <a:xfrm flipH="false" flipV="false" rot="0">
            <a:off x="3710043" y="6703539"/>
            <a:ext cx="2187882" cy="2187882"/>
          </a:xfrm>
          <a:custGeom>
            <a:avLst/>
            <a:gdLst/>
            <a:ahLst/>
            <a:cxnLst/>
            <a:rect r="r" b="b" t="t" l="l"/>
            <a:pathLst>
              <a:path h="2187882" w="2187882">
                <a:moveTo>
                  <a:pt x="0" y="0"/>
                </a:moveTo>
                <a:lnTo>
                  <a:pt x="2187882" y="0"/>
                </a:lnTo>
                <a:lnTo>
                  <a:pt x="2187882" y="2187883"/>
                </a:lnTo>
                <a:lnTo>
                  <a:pt x="0" y="2187883"/>
                </a:lnTo>
                <a:lnTo>
                  <a:pt x="0" y="0"/>
                </a:lnTo>
                <a:close/>
              </a:path>
            </a:pathLst>
          </a:custGeom>
          <a:blipFill>
            <a:blip r:embed="rId5"/>
            <a:stretch>
              <a:fillRect l="0" t="0" r="0" b="0"/>
            </a:stretch>
          </a:blipFill>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0238" y="32466"/>
            <a:ext cx="19064899" cy="3016431"/>
            <a:chOff x="0" y="0"/>
            <a:chExt cx="5021208" cy="794451"/>
          </a:xfrm>
        </p:grpSpPr>
        <p:sp>
          <p:nvSpPr>
            <p:cNvPr name="Freeform 4" id="4"/>
            <p:cNvSpPr/>
            <p:nvPr/>
          </p:nvSpPr>
          <p:spPr>
            <a:xfrm flipH="false" flipV="false" rot="0">
              <a:off x="0" y="0"/>
              <a:ext cx="5021208" cy="794451"/>
            </a:xfrm>
            <a:custGeom>
              <a:avLst/>
              <a:gdLst/>
              <a:ahLst/>
              <a:cxnLst/>
              <a:rect r="r" b="b" t="t" l="l"/>
              <a:pathLst>
                <a:path h="794451" w="5021208">
                  <a:moveTo>
                    <a:pt x="0" y="0"/>
                  </a:moveTo>
                  <a:lnTo>
                    <a:pt x="5021208" y="0"/>
                  </a:lnTo>
                  <a:lnTo>
                    <a:pt x="5021208" y="794451"/>
                  </a:lnTo>
                  <a:lnTo>
                    <a:pt x="0" y="794451"/>
                  </a:lnTo>
                  <a:close/>
                </a:path>
              </a:pathLst>
            </a:custGeom>
            <a:solidFill>
              <a:srgbClr val="1C5739"/>
            </a:solidFill>
          </p:spPr>
        </p:sp>
        <p:sp>
          <p:nvSpPr>
            <p:cNvPr name="TextBox 5" id="5"/>
            <p:cNvSpPr txBox="true"/>
            <p:nvPr/>
          </p:nvSpPr>
          <p:spPr>
            <a:xfrm>
              <a:off x="0" y="-19050"/>
              <a:ext cx="5021208" cy="813501"/>
            </a:xfrm>
            <a:prstGeom prst="rect">
              <a:avLst/>
            </a:prstGeom>
          </p:spPr>
          <p:txBody>
            <a:bodyPr anchor="ctr" rtlCol="false" tIns="50800" lIns="50800" bIns="50800" rIns="50800"/>
            <a:lstStyle/>
            <a:p>
              <a:pPr algn="ctr">
                <a:lnSpc>
                  <a:spcPts val="2859"/>
                </a:lnSpc>
              </a:pPr>
            </a:p>
            <a:p>
              <a:pPr algn="ctr">
                <a:lnSpc>
                  <a:spcPts val="2859"/>
                </a:lnSpc>
              </a:pPr>
            </a:p>
          </p:txBody>
        </p:sp>
      </p:grpSp>
      <p:grpSp>
        <p:nvGrpSpPr>
          <p:cNvPr name="Group 6" id="6"/>
          <p:cNvGrpSpPr/>
          <p:nvPr/>
        </p:nvGrpSpPr>
        <p:grpSpPr>
          <a:xfrm rot="0">
            <a:off x="6596044" y="6060413"/>
            <a:ext cx="47625" cy="3197887"/>
            <a:chOff x="0" y="0"/>
            <a:chExt cx="12543" cy="842242"/>
          </a:xfrm>
        </p:grpSpPr>
        <p:sp>
          <p:nvSpPr>
            <p:cNvPr name="Freeform 7" id="7"/>
            <p:cNvSpPr/>
            <p:nvPr/>
          </p:nvSpPr>
          <p:spPr>
            <a:xfrm flipH="false" flipV="false" rot="0">
              <a:off x="0" y="0"/>
              <a:ext cx="12543" cy="842242"/>
            </a:xfrm>
            <a:custGeom>
              <a:avLst/>
              <a:gdLst/>
              <a:ahLst/>
              <a:cxnLst/>
              <a:rect r="r" b="b" t="t" l="l"/>
              <a:pathLst>
                <a:path h="842242" w="12543">
                  <a:moveTo>
                    <a:pt x="0" y="0"/>
                  </a:moveTo>
                  <a:lnTo>
                    <a:pt x="12543" y="0"/>
                  </a:lnTo>
                  <a:lnTo>
                    <a:pt x="12543" y="842242"/>
                  </a:lnTo>
                  <a:lnTo>
                    <a:pt x="0" y="842242"/>
                  </a:lnTo>
                  <a:close/>
                </a:path>
              </a:pathLst>
            </a:custGeom>
            <a:solidFill>
              <a:srgbClr val="009245"/>
            </a:solidFill>
          </p:spPr>
        </p:sp>
        <p:sp>
          <p:nvSpPr>
            <p:cNvPr name="TextBox 8" id="8"/>
            <p:cNvSpPr txBox="true"/>
            <p:nvPr/>
          </p:nvSpPr>
          <p:spPr>
            <a:xfrm>
              <a:off x="0" y="-19050"/>
              <a:ext cx="12543" cy="861292"/>
            </a:xfrm>
            <a:prstGeom prst="rect">
              <a:avLst/>
            </a:prstGeom>
          </p:spPr>
          <p:txBody>
            <a:bodyPr anchor="ctr" rtlCol="false" tIns="50800" lIns="50800" bIns="50800" rIns="50800"/>
            <a:lstStyle/>
            <a:p>
              <a:pPr algn="ctr">
                <a:lnSpc>
                  <a:spcPts val="2859"/>
                </a:lnSpc>
              </a:pPr>
            </a:p>
          </p:txBody>
        </p:sp>
      </p:grpSp>
      <p:grpSp>
        <p:nvGrpSpPr>
          <p:cNvPr name="Group 9" id="9"/>
          <p:cNvGrpSpPr/>
          <p:nvPr/>
        </p:nvGrpSpPr>
        <p:grpSpPr>
          <a:xfrm rot="0">
            <a:off x="11644331" y="6045560"/>
            <a:ext cx="47625" cy="3212740"/>
            <a:chOff x="0" y="0"/>
            <a:chExt cx="12543" cy="846154"/>
          </a:xfrm>
        </p:grpSpPr>
        <p:sp>
          <p:nvSpPr>
            <p:cNvPr name="Freeform 10" id="10"/>
            <p:cNvSpPr/>
            <p:nvPr/>
          </p:nvSpPr>
          <p:spPr>
            <a:xfrm flipH="false" flipV="false" rot="0">
              <a:off x="0" y="0"/>
              <a:ext cx="12543" cy="846154"/>
            </a:xfrm>
            <a:custGeom>
              <a:avLst/>
              <a:gdLst/>
              <a:ahLst/>
              <a:cxnLst/>
              <a:rect r="r" b="b" t="t" l="l"/>
              <a:pathLst>
                <a:path h="846154" w="12543">
                  <a:moveTo>
                    <a:pt x="0" y="0"/>
                  </a:moveTo>
                  <a:lnTo>
                    <a:pt x="12543" y="0"/>
                  </a:lnTo>
                  <a:lnTo>
                    <a:pt x="12543" y="846154"/>
                  </a:lnTo>
                  <a:lnTo>
                    <a:pt x="0" y="846154"/>
                  </a:lnTo>
                  <a:close/>
                </a:path>
              </a:pathLst>
            </a:custGeom>
            <a:solidFill>
              <a:srgbClr val="009245"/>
            </a:solidFill>
          </p:spPr>
        </p:sp>
        <p:sp>
          <p:nvSpPr>
            <p:cNvPr name="TextBox 11" id="11"/>
            <p:cNvSpPr txBox="true"/>
            <p:nvPr/>
          </p:nvSpPr>
          <p:spPr>
            <a:xfrm>
              <a:off x="0" y="-19050"/>
              <a:ext cx="12543" cy="865204"/>
            </a:xfrm>
            <a:prstGeom prst="rect">
              <a:avLst/>
            </a:prstGeom>
          </p:spPr>
          <p:txBody>
            <a:bodyPr anchor="ctr" rtlCol="false" tIns="50800" lIns="50800" bIns="50800" rIns="50800"/>
            <a:lstStyle/>
            <a:p>
              <a:pPr algn="ctr">
                <a:lnSpc>
                  <a:spcPts val="2859"/>
                </a:lnSpc>
              </a:pPr>
            </a:p>
          </p:txBody>
        </p:sp>
      </p:grpSp>
      <p:sp>
        <p:nvSpPr>
          <p:cNvPr name="TextBox 12" id="12"/>
          <p:cNvSpPr txBox="true"/>
          <p:nvPr/>
        </p:nvSpPr>
        <p:spPr>
          <a:xfrm rot="0">
            <a:off x="12825431" y="7559718"/>
            <a:ext cx="2732632" cy="390855"/>
          </a:xfrm>
          <a:prstGeom prst="rect">
            <a:avLst/>
          </a:prstGeom>
        </p:spPr>
        <p:txBody>
          <a:bodyPr anchor="t" rtlCol="false" tIns="0" lIns="0" bIns="0" rIns="0">
            <a:spAutoFit/>
          </a:bodyPr>
          <a:lstStyle/>
          <a:p>
            <a:pPr algn="ctr">
              <a:lnSpc>
                <a:spcPts val="3231"/>
              </a:lnSpc>
            </a:pPr>
            <a:r>
              <a:rPr lang="en-US" b="true" sz="2341" spc="229">
                <a:solidFill>
                  <a:srgbClr val="231F20"/>
                </a:solidFill>
                <a:latin typeface="Open Sauce Bold"/>
                <a:ea typeface="Open Sauce Bold"/>
                <a:cs typeface="Open Sauce Bold"/>
                <a:sym typeface="Open Sauce Bold"/>
              </a:rPr>
              <a:t>Rainfall</a:t>
            </a:r>
          </a:p>
        </p:txBody>
      </p:sp>
      <p:sp>
        <p:nvSpPr>
          <p:cNvPr name="TextBox 13" id="13"/>
          <p:cNvSpPr txBox="true"/>
          <p:nvPr/>
        </p:nvSpPr>
        <p:spPr>
          <a:xfrm rot="0">
            <a:off x="12339656" y="8087217"/>
            <a:ext cx="3269956" cy="929387"/>
          </a:xfrm>
          <a:prstGeom prst="rect">
            <a:avLst/>
          </a:prstGeom>
        </p:spPr>
        <p:txBody>
          <a:bodyPr anchor="t" rtlCol="false" tIns="0" lIns="0" bIns="0" rIns="0">
            <a:spAutoFit/>
          </a:bodyPr>
          <a:lstStyle/>
          <a:p>
            <a:pPr algn="ctr">
              <a:lnSpc>
                <a:spcPts val="2545"/>
              </a:lnSpc>
            </a:pPr>
            <a:r>
              <a:rPr lang="en-US" sz="1844" spc="180">
                <a:solidFill>
                  <a:srgbClr val="231F20"/>
                </a:solidFill>
                <a:latin typeface="Open Sauce"/>
                <a:ea typeface="Open Sauce"/>
                <a:cs typeface="Open Sauce"/>
                <a:sym typeface="Open Sauce"/>
              </a:rPr>
              <a:t>Excessive rainfall negatively impacts yield.</a:t>
            </a:r>
          </a:p>
        </p:txBody>
      </p:sp>
      <p:sp>
        <p:nvSpPr>
          <p:cNvPr name="Freeform 14" id="14"/>
          <p:cNvSpPr/>
          <p:nvPr/>
        </p:nvSpPr>
        <p:spPr>
          <a:xfrm flipH="true" flipV="false" rot="0">
            <a:off x="14486747" y="4401448"/>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5" id="15"/>
          <p:cNvSpPr/>
          <p:nvPr/>
        </p:nvSpPr>
        <p:spPr>
          <a:xfrm flipH="false" flipV="false" rot="0">
            <a:off x="0" y="0"/>
            <a:ext cx="18288000" cy="2929861"/>
          </a:xfrm>
          <a:custGeom>
            <a:avLst/>
            <a:gdLst/>
            <a:ahLst/>
            <a:cxnLst/>
            <a:rect r="r" b="b" t="t" l="l"/>
            <a:pathLst>
              <a:path h="2929861" w="18288000">
                <a:moveTo>
                  <a:pt x="0" y="0"/>
                </a:moveTo>
                <a:lnTo>
                  <a:pt x="18288000" y="0"/>
                </a:lnTo>
                <a:lnTo>
                  <a:pt x="18288000" y="2929861"/>
                </a:lnTo>
                <a:lnTo>
                  <a:pt x="0" y="2929861"/>
                </a:lnTo>
                <a:lnTo>
                  <a:pt x="0" y="0"/>
                </a:lnTo>
                <a:close/>
              </a:path>
            </a:pathLst>
          </a:custGeom>
          <a:blipFill>
            <a:blip r:embed="rId5">
              <a:alphaModFix amt="62000"/>
            </a:blip>
            <a:stretch>
              <a:fillRect l="0" t="-31525" r="0" b="-189933"/>
            </a:stretch>
          </a:blipFill>
        </p:spPr>
      </p:sp>
      <p:sp>
        <p:nvSpPr>
          <p:cNvPr name="Freeform 16" id="16"/>
          <p:cNvSpPr/>
          <p:nvPr/>
        </p:nvSpPr>
        <p:spPr>
          <a:xfrm flipH="true" flipV="true" rot="0">
            <a:off x="-3801253" y="-1143699"/>
            <a:ext cx="7602505" cy="6745495"/>
          </a:xfrm>
          <a:custGeom>
            <a:avLst/>
            <a:gdLst/>
            <a:ahLst/>
            <a:cxnLst/>
            <a:rect r="r" b="b" t="t" l="l"/>
            <a:pathLst>
              <a:path h="6745495" w="7602505">
                <a:moveTo>
                  <a:pt x="7602506" y="6745496"/>
                </a:moveTo>
                <a:lnTo>
                  <a:pt x="0" y="6745496"/>
                </a:lnTo>
                <a:lnTo>
                  <a:pt x="0" y="0"/>
                </a:lnTo>
                <a:lnTo>
                  <a:pt x="7602506" y="0"/>
                </a:lnTo>
                <a:lnTo>
                  <a:pt x="7602506" y="674549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7" id="17"/>
          <p:cNvSpPr/>
          <p:nvPr/>
        </p:nvSpPr>
        <p:spPr>
          <a:xfrm flipH="false" flipV="false" rot="0">
            <a:off x="2953094" y="5381392"/>
            <a:ext cx="2149755" cy="2149755"/>
          </a:xfrm>
          <a:custGeom>
            <a:avLst/>
            <a:gdLst/>
            <a:ahLst/>
            <a:cxnLst/>
            <a:rect r="r" b="b" t="t" l="l"/>
            <a:pathLst>
              <a:path h="2149755" w="2149755">
                <a:moveTo>
                  <a:pt x="0" y="0"/>
                </a:moveTo>
                <a:lnTo>
                  <a:pt x="2149755" y="0"/>
                </a:lnTo>
                <a:lnTo>
                  <a:pt x="2149755" y="2149755"/>
                </a:lnTo>
                <a:lnTo>
                  <a:pt x="0" y="2149755"/>
                </a:lnTo>
                <a:lnTo>
                  <a:pt x="0" y="0"/>
                </a:lnTo>
                <a:close/>
              </a:path>
            </a:pathLst>
          </a:custGeom>
          <a:blipFill>
            <a:blip r:embed="rId6"/>
            <a:stretch>
              <a:fillRect l="0" t="0" r="0" b="0"/>
            </a:stretch>
          </a:blipFill>
        </p:spPr>
      </p:sp>
      <p:sp>
        <p:nvSpPr>
          <p:cNvPr name="Freeform 18" id="18"/>
          <p:cNvSpPr/>
          <p:nvPr/>
        </p:nvSpPr>
        <p:spPr>
          <a:xfrm flipH="false" flipV="false" rot="0">
            <a:off x="8409797" y="5143500"/>
            <a:ext cx="2187882" cy="2187882"/>
          </a:xfrm>
          <a:custGeom>
            <a:avLst/>
            <a:gdLst/>
            <a:ahLst/>
            <a:cxnLst/>
            <a:rect r="r" b="b" t="t" l="l"/>
            <a:pathLst>
              <a:path h="2187882" w="2187882">
                <a:moveTo>
                  <a:pt x="0" y="0"/>
                </a:moveTo>
                <a:lnTo>
                  <a:pt x="2187883" y="0"/>
                </a:lnTo>
                <a:lnTo>
                  <a:pt x="2187883" y="2187882"/>
                </a:lnTo>
                <a:lnTo>
                  <a:pt x="0" y="2187882"/>
                </a:lnTo>
                <a:lnTo>
                  <a:pt x="0" y="0"/>
                </a:lnTo>
                <a:close/>
              </a:path>
            </a:pathLst>
          </a:custGeom>
          <a:blipFill>
            <a:blip r:embed="rId7"/>
            <a:stretch>
              <a:fillRect l="0" t="0" r="0" b="0"/>
            </a:stretch>
          </a:blipFill>
        </p:spPr>
      </p:sp>
      <p:sp>
        <p:nvSpPr>
          <p:cNvPr name="Freeform 19" id="19"/>
          <p:cNvSpPr/>
          <p:nvPr/>
        </p:nvSpPr>
        <p:spPr>
          <a:xfrm flipH="false" flipV="false" rot="0">
            <a:off x="11644331" y="4864789"/>
            <a:ext cx="4968120" cy="2794567"/>
          </a:xfrm>
          <a:custGeom>
            <a:avLst/>
            <a:gdLst/>
            <a:ahLst/>
            <a:cxnLst/>
            <a:rect r="r" b="b" t="t" l="l"/>
            <a:pathLst>
              <a:path h="2794567" w="4968120">
                <a:moveTo>
                  <a:pt x="0" y="0"/>
                </a:moveTo>
                <a:lnTo>
                  <a:pt x="4968119" y="0"/>
                </a:lnTo>
                <a:lnTo>
                  <a:pt x="4968119" y="2794567"/>
                </a:lnTo>
                <a:lnTo>
                  <a:pt x="0" y="2794567"/>
                </a:lnTo>
                <a:lnTo>
                  <a:pt x="0" y="0"/>
                </a:lnTo>
                <a:close/>
              </a:path>
            </a:pathLst>
          </a:custGeom>
          <a:blipFill>
            <a:blip r:embed="rId8"/>
            <a:stretch>
              <a:fillRect l="0" t="0" r="0" b="0"/>
            </a:stretch>
          </a:blipFill>
        </p:spPr>
      </p:sp>
      <p:sp>
        <p:nvSpPr>
          <p:cNvPr name="TextBox 20" id="20"/>
          <p:cNvSpPr txBox="true"/>
          <p:nvPr/>
        </p:nvSpPr>
        <p:spPr>
          <a:xfrm rot="0">
            <a:off x="4386113" y="752475"/>
            <a:ext cx="9515774" cy="1546368"/>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Codec Pro ExtraBold"/>
                <a:ea typeface="Codec Pro ExtraBold"/>
                <a:cs typeface="Codec Pro ExtraBold"/>
                <a:sym typeface="Codec Pro ExtraBold"/>
              </a:rPr>
              <a:t>CONCLUSION</a:t>
            </a:r>
            <a:r>
              <a:rPr lang="en-US" sz="8335" spc="816">
                <a:solidFill>
                  <a:srgbClr val="FFFFFF"/>
                </a:solidFill>
                <a:latin typeface="Codec Pro ExtraBold"/>
                <a:ea typeface="Codec Pro ExtraBold"/>
                <a:cs typeface="Codec Pro ExtraBold"/>
                <a:sym typeface="Codec Pro ExtraBold"/>
              </a:rPr>
              <a:t> </a:t>
            </a:r>
          </a:p>
        </p:txBody>
      </p:sp>
      <p:sp>
        <p:nvSpPr>
          <p:cNvPr name="TextBox 21" id="21"/>
          <p:cNvSpPr txBox="true"/>
          <p:nvPr/>
        </p:nvSpPr>
        <p:spPr>
          <a:xfrm rot="0">
            <a:off x="8118317" y="7383340"/>
            <a:ext cx="2732632" cy="390855"/>
          </a:xfrm>
          <a:prstGeom prst="rect">
            <a:avLst/>
          </a:prstGeom>
        </p:spPr>
        <p:txBody>
          <a:bodyPr anchor="t" rtlCol="false" tIns="0" lIns="0" bIns="0" rIns="0">
            <a:spAutoFit/>
          </a:bodyPr>
          <a:lstStyle/>
          <a:p>
            <a:pPr algn="ctr">
              <a:lnSpc>
                <a:spcPts val="3231"/>
              </a:lnSpc>
            </a:pPr>
            <a:r>
              <a:rPr lang="en-US" b="true" sz="2341" spc="229">
                <a:solidFill>
                  <a:srgbClr val="231F20"/>
                </a:solidFill>
                <a:latin typeface="Open Sauce Bold"/>
                <a:ea typeface="Open Sauce Bold"/>
                <a:cs typeface="Open Sauce Bold"/>
                <a:sym typeface="Open Sauce Bold"/>
              </a:rPr>
              <a:t>Seed Variety</a:t>
            </a:r>
          </a:p>
        </p:txBody>
      </p:sp>
      <p:sp>
        <p:nvSpPr>
          <p:cNvPr name="TextBox 22" id="22"/>
          <p:cNvSpPr txBox="true"/>
          <p:nvPr/>
        </p:nvSpPr>
        <p:spPr>
          <a:xfrm rot="0">
            <a:off x="2729937" y="7439186"/>
            <a:ext cx="3413898" cy="390855"/>
          </a:xfrm>
          <a:prstGeom prst="rect">
            <a:avLst/>
          </a:prstGeom>
        </p:spPr>
        <p:txBody>
          <a:bodyPr anchor="t" rtlCol="false" tIns="0" lIns="0" bIns="0" rIns="0">
            <a:spAutoFit/>
          </a:bodyPr>
          <a:lstStyle/>
          <a:p>
            <a:pPr algn="ctr">
              <a:lnSpc>
                <a:spcPts val="3231"/>
              </a:lnSpc>
            </a:pPr>
            <a:r>
              <a:rPr lang="en-US" b="true" sz="2341" spc="229">
                <a:solidFill>
                  <a:srgbClr val="231F20"/>
                </a:solidFill>
                <a:latin typeface="Open Sauce Bold"/>
                <a:ea typeface="Open Sauce Bold"/>
                <a:cs typeface="Open Sauce Bold"/>
                <a:sym typeface="Open Sauce Bold"/>
              </a:rPr>
              <a:t>Fertilizer Amount</a:t>
            </a:r>
          </a:p>
        </p:txBody>
      </p:sp>
      <p:sp>
        <p:nvSpPr>
          <p:cNvPr name="TextBox 23" id="23"/>
          <p:cNvSpPr txBox="true"/>
          <p:nvPr/>
        </p:nvSpPr>
        <p:spPr>
          <a:xfrm rot="0">
            <a:off x="7092710" y="8031370"/>
            <a:ext cx="4468000" cy="615062"/>
          </a:xfrm>
          <a:prstGeom prst="rect">
            <a:avLst/>
          </a:prstGeom>
        </p:spPr>
        <p:txBody>
          <a:bodyPr anchor="t" rtlCol="false" tIns="0" lIns="0" bIns="0" rIns="0">
            <a:spAutoFit/>
          </a:bodyPr>
          <a:lstStyle/>
          <a:p>
            <a:pPr algn="ctr">
              <a:lnSpc>
                <a:spcPts val="2545"/>
              </a:lnSpc>
            </a:pPr>
            <a:r>
              <a:rPr lang="en-US" sz="1844" spc="180">
                <a:solidFill>
                  <a:srgbClr val="231F20"/>
                </a:solidFill>
                <a:latin typeface="Open Sauce"/>
                <a:ea typeface="Open Sauce"/>
                <a:cs typeface="Open Sauce"/>
                <a:sym typeface="Open Sauce"/>
              </a:rPr>
              <a:t>The choice of seed is critical for maximizing yield.</a:t>
            </a:r>
          </a:p>
        </p:txBody>
      </p:sp>
      <p:sp>
        <p:nvSpPr>
          <p:cNvPr name="TextBox 24" id="24"/>
          <p:cNvSpPr txBox="true"/>
          <p:nvPr/>
        </p:nvSpPr>
        <p:spPr>
          <a:xfrm rot="0">
            <a:off x="1978047" y="8087217"/>
            <a:ext cx="4468000" cy="615062"/>
          </a:xfrm>
          <a:prstGeom prst="rect">
            <a:avLst/>
          </a:prstGeom>
        </p:spPr>
        <p:txBody>
          <a:bodyPr anchor="t" rtlCol="false" tIns="0" lIns="0" bIns="0" rIns="0">
            <a:spAutoFit/>
          </a:bodyPr>
          <a:lstStyle/>
          <a:p>
            <a:pPr algn="ctr">
              <a:lnSpc>
                <a:spcPts val="2545"/>
              </a:lnSpc>
            </a:pPr>
            <a:r>
              <a:rPr lang="en-US" sz="1844" spc="180">
                <a:solidFill>
                  <a:srgbClr val="231F20"/>
                </a:solidFill>
                <a:latin typeface="Open Sauce"/>
                <a:ea typeface="Open Sauce"/>
                <a:cs typeface="Open Sauce"/>
                <a:sym typeface="Open Sauce"/>
              </a:rPr>
              <a:t>Higher fertilizer use increases yield.</a:t>
            </a:r>
          </a:p>
        </p:txBody>
      </p:sp>
      <p:sp>
        <p:nvSpPr>
          <p:cNvPr name="TextBox 25" id="25"/>
          <p:cNvSpPr txBox="true"/>
          <p:nvPr/>
        </p:nvSpPr>
        <p:spPr>
          <a:xfrm rot="0">
            <a:off x="2953094" y="3300801"/>
            <a:ext cx="12747232" cy="1622874"/>
          </a:xfrm>
          <a:prstGeom prst="rect">
            <a:avLst/>
          </a:prstGeom>
        </p:spPr>
        <p:txBody>
          <a:bodyPr anchor="t" rtlCol="false" tIns="0" lIns="0" bIns="0" rIns="0">
            <a:spAutoFit/>
          </a:bodyPr>
          <a:lstStyle/>
          <a:p>
            <a:pPr algn="just">
              <a:lnSpc>
                <a:spcPts val="3231"/>
              </a:lnSpc>
            </a:pPr>
            <a:r>
              <a:rPr lang="en-US" b="true" sz="2341" spc="229">
                <a:solidFill>
                  <a:srgbClr val="231F20"/>
                </a:solidFill>
                <a:latin typeface="Open Sauce Bold"/>
                <a:ea typeface="Open Sauce Bold"/>
                <a:cs typeface="Open Sauce Bold"/>
                <a:sym typeface="Open Sauce Bold"/>
              </a:rPr>
              <a:t>This study analyzed the effects of environmental factors and management practices on wheat yield using multiple linear regression. The model explained 93.5% of the yield variability, with key factors showing significant effects:</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3086100"/>
            <a:chOff x="0" y="0"/>
            <a:chExt cx="5016842" cy="812800"/>
          </a:xfrm>
        </p:grpSpPr>
        <p:sp>
          <p:nvSpPr>
            <p:cNvPr name="Freeform 4" id="4"/>
            <p:cNvSpPr/>
            <p:nvPr/>
          </p:nvSpPr>
          <p:spPr>
            <a:xfrm flipH="false" flipV="false" rot="0">
              <a:off x="0" y="0"/>
              <a:ext cx="5016842" cy="812800"/>
            </a:xfrm>
            <a:custGeom>
              <a:avLst/>
              <a:gdLst/>
              <a:ahLst/>
              <a:cxnLst/>
              <a:rect r="r" b="b" t="t" l="l"/>
              <a:pathLst>
                <a:path h="812800" w="5016842">
                  <a:moveTo>
                    <a:pt x="0" y="0"/>
                  </a:moveTo>
                  <a:lnTo>
                    <a:pt x="5016842" y="0"/>
                  </a:lnTo>
                  <a:lnTo>
                    <a:pt x="5016842" y="812800"/>
                  </a:lnTo>
                  <a:lnTo>
                    <a:pt x="0" y="812800"/>
                  </a:lnTo>
                  <a:close/>
                </a:path>
              </a:pathLst>
            </a:custGeom>
            <a:solidFill>
              <a:srgbClr val="1C5739"/>
            </a:solidFill>
          </p:spPr>
        </p:sp>
        <p:sp>
          <p:nvSpPr>
            <p:cNvPr name="TextBox 5" id="5"/>
            <p:cNvSpPr txBox="true"/>
            <p:nvPr/>
          </p:nvSpPr>
          <p:spPr>
            <a:xfrm>
              <a:off x="0" y="-19050"/>
              <a:ext cx="5016842" cy="831850"/>
            </a:xfrm>
            <a:prstGeom prst="rect">
              <a:avLst/>
            </a:prstGeom>
          </p:spPr>
          <p:txBody>
            <a:bodyPr anchor="ctr" rtlCol="false" tIns="50800" lIns="50800" bIns="50800" rIns="50800"/>
            <a:lstStyle/>
            <a:p>
              <a:pPr algn="ctr">
                <a:lnSpc>
                  <a:spcPts val="2859"/>
                </a:lnSpc>
              </a:pPr>
            </a:p>
          </p:txBody>
        </p:sp>
      </p:grpSp>
      <p:grpSp>
        <p:nvGrpSpPr>
          <p:cNvPr name="Group 6" id="6"/>
          <p:cNvGrpSpPr/>
          <p:nvPr/>
        </p:nvGrpSpPr>
        <p:grpSpPr>
          <a:xfrm rot="0">
            <a:off x="1929623" y="3442596"/>
            <a:ext cx="4473739" cy="636748"/>
            <a:chOff x="0" y="0"/>
            <a:chExt cx="1178269" cy="167703"/>
          </a:xfrm>
        </p:grpSpPr>
        <p:sp>
          <p:nvSpPr>
            <p:cNvPr name="Freeform 7" id="7"/>
            <p:cNvSpPr/>
            <p:nvPr/>
          </p:nvSpPr>
          <p:spPr>
            <a:xfrm flipH="false" flipV="false" rot="0">
              <a:off x="0" y="0"/>
              <a:ext cx="1178269" cy="167703"/>
            </a:xfrm>
            <a:custGeom>
              <a:avLst/>
              <a:gdLst/>
              <a:ahLst/>
              <a:cxnLst/>
              <a:rect r="r" b="b" t="t" l="l"/>
              <a:pathLst>
                <a:path h="167703" w="1178269">
                  <a:moveTo>
                    <a:pt x="0" y="0"/>
                  </a:moveTo>
                  <a:lnTo>
                    <a:pt x="1178269" y="0"/>
                  </a:lnTo>
                  <a:lnTo>
                    <a:pt x="1178269" y="167703"/>
                  </a:lnTo>
                  <a:lnTo>
                    <a:pt x="0" y="167703"/>
                  </a:lnTo>
                  <a:close/>
                </a:path>
              </a:pathLst>
            </a:custGeom>
            <a:solidFill>
              <a:srgbClr val="1C5739"/>
            </a:solidFill>
          </p:spPr>
        </p:sp>
        <p:sp>
          <p:nvSpPr>
            <p:cNvPr name="TextBox 8" id="8"/>
            <p:cNvSpPr txBox="true"/>
            <p:nvPr/>
          </p:nvSpPr>
          <p:spPr>
            <a:xfrm>
              <a:off x="0" y="-47625"/>
              <a:ext cx="1178269" cy="215328"/>
            </a:xfrm>
            <a:prstGeom prst="rect">
              <a:avLst/>
            </a:prstGeom>
          </p:spPr>
          <p:txBody>
            <a:bodyPr anchor="ctr" rtlCol="false" tIns="50800" lIns="50800" bIns="50800" rIns="50800"/>
            <a:lstStyle/>
            <a:p>
              <a:pPr algn="ctr" marL="0" indent="0" lvl="0">
                <a:lnSpc>
                  <a:spcPts val="3424"/>
                </a:lnSpc>
                <a:spcBef>
                  <a:spcPct val="0"/>
                </a:spcBef>
              </a:pPr>
              <a:r>
                <a:rPr lang="en-US" sz="2481" i="true" spc="24">
                  <a:solidFill>
                    <a:srgbClr val="FFFFFF"/>
                  </a:solidFill>
                  <a:latin typeface="Open Sauce Italics"/>
                  <a:ea typeface="Open Sauce Italics"/>
                  <a:cs typeface="Open Sauce Italics"/>
                  <a:sym typeface="Open Sauce Italics"/>
                </a:rPr>
                <a:t>data set</a:t>
              </a:r>
            </a:p>
          </p:txBody>
        </p:sp>
      </p:grpSp>
      <p:grpSp>
        <p:nvGrpSpPr>
          <p:cNvPr name="Group 9" id="9"/>
          <p:cNvGrpSpPr/>
          <p:nvPr/>
        </p:nvGrpSpPr>
        <p:grpSpPr>
          <a:xfrm rot="0">
            <a:off x="1929623" y="7902043"/>
            <a:ext cx="4473739" cy="1356257"/>
            <a:chOff x="0" y="0"/>
            <a:chExt cx="1178269" cy="357204"/>
          </a:xfrm>
        </p:grpSpPr>
        <p:sp>
          <p:nvSpPr>
            <p:cNvPr name="Freeform 10" id="10"/>
            <p:cNvSpPr/>
            <p:nvPr/>
          </p:nvSpPr>
          <p:spPr>
            <a:xfrm flipH="false" flipV="false" rot="0">
              <a:off x="0" y="0"/>
              <a:ext cx="1178269" cy="357204"/>
            </a:xfrm>
            <a:custGeom>
              <a:avLst/>
              <a:gdLst/>
              <a:ahLst/>
              <a:cxnLst/>
              <a:rect r="r" b="b" t="t" l="l"/>
              <a:pathLst>
                <a:path h="357204" w="1178269">
                  <a:moveTo>
                    <a:pt x="0" y="0"/>
                  </a:moveTo>
                  <a:lnTo>
                    <a:pt x="1178269" y="0"/>
                  </a:lnTo>
                  <a:lnTo>
                    <a:pt x="1178269" y="357204"/>
                  </a:lnTo>
                  <a:lnTo>
                    <a:pt x="0" y="357204"/>
                  </a:lnTo>
                  <a:close/>
                </a:path>
              </a:pathLst>
            </a:custGeom>
            <a:solidFill>
              <a:srgbClr val="397D5A"/>
            </a:solidFill>
          </p:spPr>
        </p:sp>
        <p:sp>
          <p:nvSpPr>
            <p:cNvPr name="TextBox 11" id="11"/>
            <p:cNvSpPr txBox="true"/>
            <p:nvPr/>
          </p:nvSpPr>
          <p:spPr>
            <a:xfrm>
              <a:off x="0" y="-19050"/>
              <a:ext cx="1178269" cy="376254"/>
            </a:xfrm>
            <a:prstGeom prst="rect">
              <a:avLst/>
            </a:prstGeom>
          </p:spPr>
          <p:txBody>
            <a:bodyPr anchor="ctr" rtlCol="false" tIns="114300" lIns="114300" bIns="114300" rIns="114300"/>
            <a:lstStyle/>
            <a:p>
              <a:pPr algn="ctr" marL="0" indent="0" lvl="0">
                <a:lnSpc>
                  <a:spcPts val="2070"/>
                </a:lnSpc>
                <a:spcBef>
                  <a:spcPct val="0"/>
                </a:spcBef>
              </a:pPr>
              <a:r>
                <a:rPr lang="en-US" sz="1500" i="true" spc="15">
                  <a:solidFill>
                    <a:srgbClr val="FFFFFF"/>
                  </a:solidFill>
                  <a:latin typeface="Open Sauce Italics"/>
                  <a:ea typeface="Open Sauce Italics"/>
                  <a:cs typeface="Open Sauce Italics"/>
                  <a:sym typeface="Open Sauce Italics"/>
                </a:rPr>
                <a:t>•</a:t>
              </a:r>
              <a:r>
                <a:rPr lang="en-US" sz="1500" i="true" spc="15" u="sng">
                  <a:solidFill>
                    <a:srgbClr val="FFFFFF"/>
                  </a:solidFill>
                  <a:latin typeface="Open Sauce Italics"/>
                  <a:ea typeface="Open Sauce Italics"/>
                  <a:cs typeface="Open Sauce Italics"/>
                  <a:sym typeface="Open Sauce Italics"/>
                  <a:hlinkClick r:id="rId3" tooltip="http://kaggle.com/datasets/blueloki/synthetic-agricultural-yield-prediction%20dataset/data"/>
                </a:rPr>
                <a:t>kaggle.com/datasets/blueloki/synthetic-agricultural-yield-prediction dataset/data</a:t>
              </a:r>
            </a:p>
          </p:txBody>
        </p:sp>
      </p:grpSp>
      <p:grpSp>
        <p:nvGrpSpPr>
          <p:cNvPr name="Group 12" id="12"/>
          <p:cNvGrpSpPr/>
          <p:nvPr/>
        </p:nvGrpSpPr>
        <p:grpSpPr>
          <a:xfrm rot="0">
            <a:off x="6906074" y="3442596"/>
            <a:ext cx="4473739" cy="636748"/>
            <a:chOff x="0" y="0"/>
            <a:chExt cx="1178269" cy="167703"/>
          </a:xfrm>
        </p:grpSpPr>
        <p:sp>
          <p:nvSpPr>
            <p:cNvPr name="Freeform 13" id="13"/>
            <p:cNvSpPr/>
            <p:nvPr/>
          </p:nvSpPr>
          <p:spPr>
            <a:xfrm flipH="false" flipV="false" rot="0">
              <a:off x="0" y="0"/>
              <a:ext cx="1178269" cy="167703"/>
            </a:xfrm>
            <a:custGeom>
              <a:avLst/>
              <a:gdLst/>
              <a:ahLst/>
              <a:cxnLst/>
              <a:rect r="r" b="b" t="t" l="l"/>
              <a:pathLst>
                <a:path h="167703" w="1178269">
                  <a:moveTo>
                    <a:pt x="0" y="0"/>
                  </a:moveTo>
                  <a:lnTo>
                    <a:pt x="1178269" y="0"/>
                  </a:lnTo>
                  <a:lnTo>
                    <a:pt x="1178269" y="167703"/>
                  </a:lnTo>
                  <a:lnTo>
                    <a:pt x="0" y="167703"/>
                  </a:lnTo>
                  <a:close/>
                </a:path>
              </a:pathLst>
            </a:custGeom>
            <a:solidFill>
              <a:srgbClr val="1C5739"/>
            </a:solidFill>
          </p:spPr>
        </p:sp>
        <p:sp>
          <p:nvSpPr>
            <p:cNvPr name="TextBox 14" id="14"/>
            <p:cNvSpPr txBox="true"/>
            <p:nvPr/>
          </p:nvSpPr>
          <p:spPr>
            <a:xfrm>
              <a:off x="0" y="-47625"/>
              <a:ext cx="1178269" cy="215328"/>
            </a:xfrm>
            <a:prstGeom prst="rect">
              <a:avLst/>
            </a:prstGeom>
          </p:spPr>
          <p:txBody>
            <a:bodyPr anchor="ctr" rtlCol="false" tIns="50800" lIns="50800" bIns="50800" rIns="50800"/>
            <a:lstStyle/>
            <a:p>
              <a:pPr algn="ctr" marL="0" indent="0" lvl="0">
                <a:lnSpc>
                  <a:spcPts val="3424"/>
                </a:lnSpc>
                <a:spcBef>
                  <a:spcPct val="0"/>
                </a:spcBef>
              </a:pPr>
              <a:r>
                <a:rPr lang="en-US" sz="2481" i="true" spc="24">
                  <a:solidFill>
                    <a:srgbClr val="FFFFFF"/>
                  </a:solidFill>
                  <a:latin typeface="Open Sauce Italics"/>
                  <a:ea typeface="Open Sauce Italics"/>
                  <a:cs typeface="Open Sauce Italics"/>
                  <a:sym typeface="Open Sauce Italics"/>
                </a:rPr>
                <a:t>books</a:t>
              </a:r>
            </a:p>
          </p:txBody>
        </p:sp>
      </p:grpSp>
      <p:grpSp>
        <p:nvGrpSpPr>
          <p:cNvPr name="Group 15" id="15"/>
          <p:cNvGrpSpPr/>
          <p:nvPr/>
        </p:nvGrpSpPr>
        <p:grpSpPr>
          <a:xfrm rot="0">
            <a:off x="6906074" y="7902043"/>
            <a:ext cx="4473739" cy="1356257"/>
            <a:chOff x="0" y="0"/>
            <a:chExt cx="1178269" cy="357204"/>
          </a:xfrm>
        </p:grpSpPr>
        <p:sp>
          <p:nvSpPr>
            <p:cNvPr name="Freeform 16" id="16"/>
            <p:cNvSpPr/>
            <p:nvPr/>
          </p:nvSpPr>
          <p:spPr>
            <a:xfrm flipH="false" flipV="false" rot="0">
              <a:off x="0" y="0"/>
              <a:ext cx="1178269" cy="357204"/>
            </a:xfrm>
            <a:custGeom>
              <a:avLst/>
              <a:gdLst/>
              <a:ahLst/>
              <a:cxnLst/>
              <a:rect r="r" b="b" t="t" l="l"/>
              <a:pathLst>
                <a:path h="357204" w="1178269">
                  <a:moveTo>
                    <a:pt x="0" y="0"/>
                  </a:moveTo>
                  <a:lnTo>
                    <a:pt x="1178269" y="0"/>
                  </a:lnTo>
                  <a:lnTo>
                    <a:pt x="1178269" y="357204"/>
                  </a:lnTo>
                  <a:lnTo>
                    <a:pt x="0" y="357204"/>
                  </a:lnTo>
                  <a:close/>
                </a:path>
              </a:pathLst>
            </a:custGeom>
            <a:solidFill>
              <a:srgbClr val="397D5A"/>
            </a:solidFill>
          </p:spPr>
        </p:sp>
        <p:sp>
          <p:nvSpPr>
            <p:cNvPr name="TextBox 17" id="17"/>
            <p:cNvSpPr txBox="true"/>
            <p:nvPr/>
          </p:nvSpPr>
          <p:spPr>
            <a:xfrm>
              <a:off x="0" y="-19050"/>
              <a:ext cx="1178269" cy="376254"/>
            </a:xfrm>
            <a:prstGeom prst="rect">
              <a:avLst/>
            </a:prstGeom>
          </p:spPr>
          <p:txBody>
            <a:bodyPr anchor="ctr" rtlCol="false" tIns="114300" lIns="114300" bIns="114300" rIns="114300"/>
            <a:lstStyle/>
            <a:p>
              <a:pPr algn="ctr" marL="0" indent="0" lvl="0">
                <a:lnSpc>
                  <a:spcPts val="2070"/>
                </a:lnSpc>
                <a:spcBef>
                  <a:spcPct val="0"/>
                </a:spcBef>
              </a:pPr>
              <a:r>
                <a:rPr lang="en-US" sz="1500" i="true" spc="15">
                  <a:solidFill>
                    <a:srgbClr val="FFFFFF"/>
                  </a:solidFill>
                  <a:latin typeface="Open Sauce Italics"/>
                  <a:ea typeface="Open Sauce Italics"/>
                  <a:cs typeface="Open Sauce Italics"/>
                  <a:sym typeface="Open Sauce Italics"/>
                </a:rPr>
                <a:t>Montgomery, D.C., Peck, E. A. and Vining, G. G. 5th Edition, (2012), ‘Introduction to Linear Regression Analysis’, John Wiley &amp; Sons</a:t>
              </a:r>
            </a:p>
          </p:txBody>
        </p:sp>
      </p:grpSp>
      <p:grpSp>
        <p:nvGrpSpPr>
          <p:cNvPr name="Group 18" id="18"/>
          <p:cNvGrpSpPr/>
          <p:nvPr/>
        </p:nvGrpSpPr>
        <p:grpSpPr>
          <a:xfrm rot="0">
            <a:off x="11884638" y="3442596"/>
            <a:ext cx="4473739" cy="636748"/>
            <a:chOff x="0" y="0"/>
            <a:chExt cx="1178269" cy="167703"/>
          </a:xfrm>
        </p:grpSpPr>
        <p:sp>
          <p:nvSpPr>
            <p:cNvPr name="Freeform 19" id="19"/>
            <p:cNvSpPr/>
            <p:nvPr/>
          </p:nvSpPr>
          <p:spPr>
            <a:xfrm flipH="false" flipV="false" rot="0">
              <a:off x="0" y="0"/>
              <a:ext cx="1178269" cy="167703"/>
            </a:xfrm>
            <a:custGeom>
              <a:avLst/>
              <a:gdLst/>
              <a:ahLst/>
              <a:cxnLst/>
              <a:rect r="r" b="b" t="t" l="l"/>
              <a:pathLst>
                <a:path h="167703" w="1178269">
                  <a:moveTo>
                    <a:pt x="0" y="0"/>
                  </a:moveTo>
                  <a:lnTo>
                    <a:pt x="1178269" y="0"/>
                  </a:lnTo>
                  <a:lnTo>
                    <a:pt x="1178269" y="167703"/>
                  </a:lnTo>
                  <a:lnTo>
                    <a:pt x="0" y="167703"/>
                  </a:lnTo>
                  <a:close/>
                </a:path>
              </a:pathLst>
            </a:custGeom>
            <a:solidFill>
              <a:srgbClr val="1C5739"/>
            </a:solidFill>
          </p:spPr>
        </p:sp>
        <p:sp>
          <p:nvSpPr>
            <p:cNvPr name="TextBox 20" id="20"/>
            <p:cNvSpPr txBox="true"/>
            <p:nvPr/>
          </p:nvSpPr>
          <p:spPr>
            <a:xfrm>
              <a:off x="0" y="-47625"/>
              <a:ext cx="1178269" cy="215328"/>
            </a:xfrm>
            <a:prstGeom prst="rect">
              <a:avLst/>
            </a:prstGeom>
          </p:spPr>
          <p:txBody>
            <a:bodyPr anchor="ctr" rtlCol="false" tIns="50800" lIns="50800" bIns="50800" rIns="50800"/>
            <a:lstStyle/>
            <a:p>
              <a:pPr algn="ctr" marL="0" indent="0" lvl="0">
                <a:lnSpc>
                  <a:spcPts val="3424"/>
                </a:lnSpc>
                <a:spcBef>
                  <a:spcPct val="0"/>
                </a:spcBef>
              </a:pPr>
              <a:r>
                <a:rPr lang="en-US" sz="2481" i="true" spc="24">
                  <a:solidFill>
                    <a:srgbClr val="FFFFFF"/>
                  </a:solidFill>
                  <a:latin typeface="Open Sauce Italics"/>
                  <a:ea typeface="Open Sauce Italics"/>
                  <a:cs typeface="Open Sauce Italics"/>
                  <a:sym typeface="Open Sauce Italics"/>
                </a:rPr>
                <a:t>online Tool</a:t>
              </a:r>
            </a:p>
          </p:txBody>
        </p:sp>
      </p:grpSp>
      <p:grpSp>
        <p:nvGrpSpPr>
          <p:cNvPr name="Group 21" id="21"/>
          <p:cNvGrpSpPr/>
          <p:nvPr/>
        </p:nvGrpSpPr>
        <p:grpSpPr>
          <a:xfrm rot="0">
            <a:off x="11884638" y="7902043"/>
            <a:ext cx="4473739" cy="1356257"/>
            <a:chOff x="0" y="0"/>
            <a:chExt cx="1178269" cy="357204"/>
          </a:xfrm>
        </p:grpSpPr>
        <p:sp>
          <p:nvSpPr>
            <p:cNvPr name="Freeform 22" id="22"/>
            <p:cNvSpPr/>
            <p:nvPr/>
          </p:nvSpPr>
          <p:spPr>
            <a:xfrm flipH="false" flipV="false" rot="0">
              <a:off x="0" y="0"/>
              <a:ext cx="1178269" cy="357204"/>
            </a:xfrm>
            <a:custGeom>
              <a:avLst/>
              <a:gdLst/>
              <a:ahLst/>
              <a:cxnLst/>
              <a:rect r="r" b="b" t="t" l="l"/>
              <a:pathLst>
                <a:path h="357204" w="1178269">
                  <a:moveTo>
                    <a:pt x="0" y="0"/>
                  </a:moveTo>
                  <a:lnTo>
                    <a:pt x="1178269" y="0"/>
                  </a:lnTo>
                  <a:lnTo>
                    <a:pt x="1178269" y="357204"/>
                  </a:lnTo>
                  <a:lnTo>
                    <a:pt x="0" y="357204"/>
                  </a:lnTo>
                  <a:close/>
                </a:path>
              </a:pathLst>
            </a:custGeom>
            <a:solidFill>
              <a:srgbClr val="397D5A"/>
            </a:solidFill>
          </p:spPr>
        </p:sp>
        <p:sp>
          <p:nvSpPr>
            <p:cNvPr name="TextBox 23" id="23"/>
            <p:cNvSpPr txBox="true"/>
            <p:nvPr/>
          </p:nvSpPr>
          <p:spPr>
            <a:xfrm>
              <a:off x="0" y="-19050"/>
              <a:ext cx="1178269" cy="376254"/>
            </a:xfrm>
            <a:prstGeom prst="rect">
              <a:avLst/>
            </a:prstGeom>
          </p:spPr>
          <p:txBody>
            <a:bodyPr anchor="ctr" rtlCol="false" tIns="114300" lIns="114300" bIns="114300" rIns="114300"/>
            <a:lstStyle/>
            <a:p>
              <a:pPr algn="ctr" marL="0" indent="0" lvl="0">
                <a:lnSpc>
                  <a:spcPts val="2070"/>
                </a:lnSpc>
                <a:spcBef>
                  <a:spcPct val="0"/>
                </a:spcBef>
              </a:pPr>
            </a:p>
          </p:txBody>
        </p:sp>
      </p:grpSp>
      <p:sp>
        <p:nvSpPr>
          <p:cNvPr name="Freeform 24" id="24"/>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5" id="25"/>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6" id="26"/>
          <p:cNvSpPr/>
          <p:nvPr/>
        </p:nvSpPr>
        <p:spPr>
          <a:xfrm flipH="false" flipV="false" rot="0">
            <a:off x="1929623" y="4079343"/>
            <a:ext cx="4473739" cy="3648778"/>
          </a:xfrm>
          <a:custGeom>
            <a:avLst/>
            <a:gdLst/>
            <a:ahLst/>
            <a:cxnLst/>
            <a:rect r="r" b="b" t="t" l="l"/>
            <a:pathLst>
              <a:path h="3648778" w="4473739">
                <a:moveTo>
                  <a:pt x="0" y="0"/>
                </a:moveTo>
                <a:lnTo>
                  <a:pt x="4473739" y="0"/>
                </a:lnTo>
                <a:lnTo>
                  <a:pt x="4473739" y="3648778"/>
                </a:lnTo>
                <a:lnTo>
                  <a:pt x="0" y="3648778"/>
                </a:lnTo>
                <a:lnTo>
                  <a:pt x="0" y="0"/>
                </a:lnTo>
                <a:close/>
              </a:path>
            </a:pathLst>
          </a:custGeom>
          <a:blipFill>
            <a:blip r:embed="rId6"/>
            <a:stretch>
              <a:fillRect l="0" t="0" r="0" b="-19986"/>
            </a:stretch>
          </a:blipFill>
        </p:spPr>
      </p:sp>
      <p:sp>
        <p:nvSpPr>
          <p:cNvPr name="Freeform 27" id="27"/>
          <p:cNvSpPr/>
          <p:nvPr/>
        </p:nvSpPr>
        <p:spPr>
          <a:xfrm flipH="false" flipV="false" rot="0">
            <a:off x="8227670" y="4197965"/>
            <a:ext cx="2146803" cy="3411535"/>
          </a:xfrm>
          <a:custGeom>
            <a:avLst/>
            <a:gdLst/>
            <a:ahLst/>
            <a:cxnLst/>
            <a:rect r="r" b="b" t="t" l="l"/>
            <a:pathLst>
              <a:path h="3411535" w="2146803">
                <a:moveTo>
                  <a:pt x="0" y="0"/>
                </a:moveTo>
                <a:lnTo>
                  <a:pt x="2146803" y="0"/>
                </a:lnTo>
                <a:lnTo>
                  <a:pt x="2146803" y="3411535"/>
                </a:lnTo>
                <a:lnTo>
                  <a:pt x="0" y="3411535"/>
                </a:lnTo>
                <a:lnTo>
                  <a:pt x="0" y="0"/>
                </a:lnTo>
                <a:close/>
              </a:path>
            </a:pathLst>
          </a:custGeom>
          <a:blipFill>
            <a:blip r:embed="rId7"/>
            <a:stretch>
              <a:fillRect l="0" t="0" r="0" b="0"/>
            </a:stretch>
          </a:blipFill>
        </p:spPr>
      </p:sp>
      <p:sp>
        <p:nvSpPr>
          <p:cNvPr name="Freeform 28" id="28"/>
          <p:cNvSpPr/>
          <p:nvPr/>
        </p:nvSpPr>
        <p:spPr>
          <a:xfrm flipH="false" flipV="false" rot="0">
            <a:off x="11884638" y="4109880"/>
            <a:ext cx="4473739" cy="1924458"/>
          </a:xfrm>
          <a:custGeom>
            <a:avLst/>
            <a:gdLst/>
            <a:ahLst/>
            <a:cxnLst/>
            <a:rect r="r" b="b" t="t" l="l"/>
            <a:pathLst>
              <a:path h="1924458" w="4473739">
                <a:moveTo>
                  <a:pt x="0" y="0"/>
                </a:moveTo>
                <a:lnTo>
                  <a:pt x="4473739" y="0"/>
                </a:lnTo>
                <a:lnTo>
                  <a:pt x="4473739" y="1924457"/>
                </a:lnTo>
                <a:lnTo>
                  <a:pt x="0" y="1924457"/>
                </a:lnTo>
                <a:lnTo>
                  <a:pt x="0" y="0"/>
                </a:lnTo>
                <a:close/>
              </a:path>
            </a:pathLst>
          </a:custGeom>
          <a:blipFill>
            <a:blip r:embed="rId8"/>
            <a:stretch>
              <a:fillRect l="0" t="0" r="0" b="0"/>
            </a:stretch>
          </a:blipFill>
        </p:spPr>
      </p:sp>
      <p:sp>
        <p:nvSpPr>
          <p:cNvPr name="Freeform 29" id="29"/>
          <p:cNvSpPr/>
          <p:nvPr/>
        </p:nvSpPr>
        <p:spPr>
          <a:xfrm flipH="false" flipV="false" rot="0">
            <a:off x="12203273" y="5709669"/>
            <a:ext cx="1840325" cy="1363812"/>
          </a:xfrm>
          <a:custGeom>
            <a:avLst/>
            <a:gdLst/>
            <a:ahLst/>
            <a:cxnLst/>
            <a:rect r="r" b="b" t="t" l="l"/>
            <a:pathLst>
              <a:path h="1363812" w="1840325">
                <a:moveTo>
                  <a:pt x="0" y="0"/>
                </a:moveTo>
                <a:lnTo>
                  <a:pt x="1840325" y="0"/>
                </a:lnTo>
                <a:lnTo>
                  <a:pt x="1840325" y="1363812"/>
                </a:lnTo>
                <a:lnTo>
                  <a:pt x="0" y="1363812"/>
                </a:lnTo>
                <a:lnTo>
                  <a:pt x="0" y="0"/>
                </a:lnTo>
                <a:close/>
              </a:path>
            </a:pathLst>
          </a:custGeom>
          <a:blipFill>
            <a:blip r:embed="rId9"/>
            <a:stretch>
              <a:fillRect l="0" t="0" r="0" b="0"/>
            </a:stretch>
          </a:blipFill>
        </p:spPr>
      </p:sp>
      <p:sp>
        <p:nvSpPr>
          <p:cNvPr name="TextBox 30" id="30"/>
          <p:cNvSpPr txBox="true"/>
          <p:nvPr/>
        </p:nvSpPr>
        <p:spPr>
          <a:xfrm rot="0">
            <a:off x="3690980" y="1117986"/>
            <a:ext cx="10713642" cy="1442784"/>
          </a:xfrm>
          <a:prstGeom prst="rect">
            <a:avLst/>
          </a:prstGeom>
        </p:spPr>
        <p:txBody>
          <a:bodyPr anchor="t" rtlCol="false" tIns="0" lIns="0" bIns="0" rIns="0">
            <a:spAutoFit/>
          </a:bodyPr>
          <a:lstStyle/>
          <a:p>
            <a:pPr algn="ctr">
              <a:lnSpc>
                <a:spcPts val="10886"/>
              </a:lnSpc>
            </a:pPr>
            <a:r>
              <a:rPr lang="en-US" sz="7888" spc="773">
                <a:solidFill>
                  <a:srgbClr val="FFFFFF"/>
                </a:solidFill>
                <a:latin typeface="Codec Pro ExtraBold"/>
                <a:ea typeface="Codec Pro ExtraBold"/>
                <a:cs typeface="Codec Pro ExtraBold"/>
                <a:sym typeface="Codec Pro ExtraBold"/>
              </a:rPr>
              <a:t>References</a:t>
            </a:r>
            <a:r>
              <a:rPr lang="en-US" sz="7888" spc="773">
                <a:solidFill>
                  <a:srgbClr val="FFFFFF"/>
                </a:solidFill>
                <a:latin typeface="Codec Pro ExtraBold"/>
                <a:ea typeface="Codec Pro ExtraBold"/>
                <a:cs typeface="Codec Pro ExtraBold"/>
                <a:sym typeface="Codec Pro ExtraBold"/>
              </a:rPr>
              <a:t> </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140699" y="-1597427"/>
            <a:ext cx="18288000" cy="3086100"/>
            <a:chOff x="0" y="0"/>
            <a:chExt cx="4816593" cy="812800"/>
          </a:xfrm>
        </p:grpSpPr>
        <p:sp>
          <p:nvSpPr>
            <p:cNvPr name="Freeform 4" id="4"/>
            <p:cNvSpPr/>
            <p:nvPr/>
          </p:nvSpPr>
          <p:spPr>
            <a:xfrm flipH="false" flipV="false" rot="0">
              <a:off x="0" y="0"/>
              <a:ext cx="4816592" cy="812800"/>
            </a:xfrm>
            <a:custGeom>
              <a:avLst/>
              <a:gdLst/>
              <a:ahLst/>
              <a:cxnLst/>
              <a:rect r="r" b="b" t="t" l="l"/>
              <a:pathLst>
                <a:path h="812800" w="4816592">
                  <a:moveTo>
                    <a:pt x="0" y="0"/>
                  </a:moveTo>
                  <a:lnTo>
                    <a:pt x="4816592" y="0"/>
                  </a:lnTo>
                  <a:lnTo>
                    <a:pt x="4816592" y="812800"/>
                  </a:lnTo>
                  <a:lnTo>
                    <a:pt x="0" y="812800"/>
                  </a:lnTo>
                  <a:close/>
                </a:path>
              </a:pathLst>
            </a:custGeom>
            <a:solidFill>
              <a:srgbClr val="1C5739"/>
            </a:solidFill>
          </p:spPr>
        </p:sp>
        <p:sp>
          <p:nvSpPr>
            <p:cNvPr name="TextBox 5" id="5"/>
            <p:cNvSpPr txBox="true"/>
            <p:nvPr/>
          </p:nvSpPr>
          <p:spPr>
            <a:xfrm>
              <a:off x="0" y="-19050"/>
              <a:ext cx="4816593" cy="831850"/>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2349317" y="8228695"/>
            <a:ext cx="2731184" cy="819150"/>
          </a:xfrm>
          <a:prstGeom prst="rect">
            <a:avLst/>
          </a:prstGeom>
        </p:spPr>
        <p:txBody>
          <a:bodyPr anchor="t" rtlCol="false" tIns="0" lIns="0" bIns="0" rIns="0">
            <a:spAutoFit/>
          </a:bodyPr>
          <a:lstStyle/>
          <a:p>
            <a:pPr algn="ctr">
              <a:lnSpc>
                <a:spcPts val="3286"/>
              </a:lnSpc>
            </a:pPr>
            <a:r>
              <a:rPr lang="en-US" sz="2738" spc="136">
                <a:solidFill>
                  <a:srgbClr val="FFFBFB"/>
                </a:solidFill>
                <a:latin typeface="Open Sauce"/>
                <a:ea typeface="Open Sauce"/>
                <a:cs typeface="Open Sauce"/>
                <a:sym typeface="Open Sauce"/>
              </a:rPr>
              <a:t>Remy</a:t>
            </a:r>
          </a:p>
          <a:p>
            <a:pPr algn="ctr">
              <a:lnSpc>
                <a:spcPts val="3286"/>
              </a:lnSpc>
            </a:pPr>
            <a:r>
              <a:rPr lang="en-US" sz="2738" spc="136">
                <a:solidFill>
                  <a:srgbClr val="FFFBFB"/>
                </a:solidFill>
                <a:latin typeface="Open Sauce"/>
                <a:ea typeface="Open Sauce"/>
                <a:cs typeface="Open Sauce"/>
                <a:sym typeface="Open Sauce"/>
              </a:rPr>
              <a:t>Marsh</a:t>
            </a:r>
          </a:p>
        </p:txBody>
      </p:sp>
      <p:sp>
        <p:nvSpPr>
          <p:cNvPr name="TextBox 7" id="7"/>
          <p:cNvSpPr txBox="true"/>
          <p:nvPr/>
        </p:nvSpPr>
        <p:spPr>
          <a:xfrm rot="0">
            <a:off x="2563861" y="7421816"/>
            <a:ext cx="2302097" cy="304800"/>
          </a:xfrm>
          <a:prstGeom prst="rect">
            <a:avLst/>
          </a:prstGeom>
        </p:spPr>
        <p:txBody>
          <a:bodyPr anchor="t" rtlCol="false" tIns="0" lIns="0" bIns="0" rIns="0">
            <a:spAutoFit/>
          </a:bodyPr>
          <a:lstStyle/>
          <a:p>
            <a:pPr algn="ctr">
              <a:lnSpc>
                <a:spcPts val="2464"/>
              </a:lnSpc>
            </a:pPr>
            <a:r>
              <a:rPr lang="en-US" sz="2053" spc="102">
                <a:solidFill>
                  <a:srgbClr val="FFFBFB"/>
                </a:solidFill>
                <a:latin typeface="Open Sauce"/>
                <a:ea typeface="Open Sauce"/>
                <a:cs typeface="Open Sauce"/>
                <a:sym typeface="Open Sauce"/>
              </a:rPr>
              <a:t>Manager</a:t>
            </a:r>
          </a:p>
        </p:txBody>
      </p:sp>
      <p:sp>
        <p:nvSpPr>
          <p:cNvPr name="TextBox 8" id="8"/>
          <p:cNvSpPr txBox="true"/>
          <p:nvPr/>
        </p:nvSpPr>
        <p:spPr>
          <a:xfrm rot="0">
            <a:off x="647261" y="2187062"/>
            <a:ext cx="2516641" cy="247650"/>
          </a:xfrm>
          <a:prstGeom prst="rect">
            <a:avLst/>
          </a:prstGeom>
        </p:spPr>
        <p:txBody>
          <a:bodyPr anchor="t" rtlCol="false" tIns="0" lIns="0" bIns="0" rIns="0">
            <a:spAutoFit/>
          </a:bodyPr>
          <a:lstStyle/>
          <a:p>
            <a:pPr algn="ctr">
              <a:lnSpc>
                <a:spcPts val="2086"/>
              </a:lnSpc>
            </a:pPr>
            <a:r>
              <a:rPr lang="en-US" sz="1738" spc="86">
                <a:solidFill>
                  <a:srgbClr val="FFFBFB"/>
                </a:solidFill>
                <a:latin typeface="Open Sauce"/>
                <a:ea typeface="Open Sauce"/>
                <a:cs typeface="Open Sauce"/>
                <a:sym typeface="Open Sauce"/>
              </a:rPr>
              <a:t>Everest Cantu</a:t>
            </a:r>
          </a:p>
        </p:txBody>
      </p:sp>
      <p:sp>
        <p:nvSpPr>
          <p:cNvPr name="TextBox 9" id="9"/>
          <p:cNvSpPr txBox="true"/>
          <p:nvPr/>
        </p:nvSpPr>
        <p:spPr>
          <a:xfrm rot="0">
            <a:off x="6184084" y="7421816"/>
            <a:ext cx="2302097" cy="304800"/>
          </a:xfrm>
          <a:prstGeom prst="rect">
            <a:avLst/>
          </a:prstGeom>
        </p:spPr>
        <p:txBody>
          <a:bodyPr anchor="t" rtlCol="false" tIns="0" lIns="0" bIns="0" rIns="0">
            <a:spAutoFit/>
          </a:bodyPr>
          <a:lstStyle/>
          <a:p>
            <a:pPr algn="ctr">
              <a:lnSpc>
                <a:spcPts val="2464"/>
              </a:lnSpc>
            </a:pPr>
            <a:r>
              <a:rPr lang="en-US" sz="2053" spc="102">
                <a:solidFill>
                  <a:srgbClr val="FFFBFB"/>
                </a:solidFill>
                <a:latin typeface="Open Sauce"/>
                <a:ea typeface="Open Sauce"/>
                <a:cs typeface="Open Sauce"/>
                <a:sym typeface="Open Sauce"/>
              </a:rPr>
              <a:t>Marketing </a:t>
            </a:r>
          </a:p>
        </p:txBody>
      </p:sp>
      <p:sp>
        <p:nvSpPr>
          <p:cNvPr name="TextBox 10" id="10"/>
          <p:cNvSpPr txBox="true"/>
          <p:nvPr/>
        </p:nvSpPr>
        <p:spPr>
          <a:xfrm rot="0">
            <a:off x="938289" y="4302844"/>
            <a:ext cx="2302097" cy="247650"/>
          </a:xfrm>
          <a:prstGeom prst="rect">
            <a:avLst/>
          </a:prstGeom>
        </p:spPr>
        <p:txBody>
          <a:bodyPr anchor="t" rtlCol="false" tIns="0" lIns="0" bIns="0" rIns="0">
            <a:spAutoFit/>
          </a:bodyPr>
          <a:lstStyle/>
          <a:p>
            <a:pPr algn="ctr">
              <a:lnSpc>
                <a:spcPts val="1984"/>
              </a:lnSpc>
            </a:pPr>
            <a:r>
              <a:rPr lang="en-US" sz="1653" i="true" spc="82">
                <a:solidFill>
                  <a:srgbClr val="FFFBFB"/>
                </a:solidFill>
                <a:latin typeface="Open Sauce Italics"/>
                <a:ea typeface="Open Sauce Italics"/>
                <a:cs typeface="Open Sauce Italics"/>
                <a:sym typeface="Open Sauce Italics"/>
              </a:rPr>
              <a:t>Business Head</a:t>
            </a:r>
          </a:p>
        </p:txBody>
      </p:sp>
      <p:sp>
        <p:nvSpPr>
          <p:cNvPr name="TextBox 11" id="11"/>
          <p:cNvSpPr txBox="true"/>
          <p:nvPr/>
        </p:nvSpPr>
        <p:spPr>
          <a:xfrm rot="0">
            <a:off x="13422042" y="7421816"/>
            <a:ext cx="2302097" cy="304800"/>
          </a:xfrm>
          <a:prstGeom prst="rect">
            <a:avLst/>
          </a:prstGeom>
        </p:spPr>
        <p:txBody>
          <a:bodyPr anchor="t" rtlCol="false" tIns="0" lIns="0" bIns="0" rIns="0">
            <a:spAutoFit/>
          </a:bodyPr>
          <a:lstStyle/>
          <a:p>
            <a:pPr algn="ctr">
              <a:lnSpc>
                <a:spcPts val="2464"/>
              </a:lnSpc>
            </a:pPr>
            <a:r>
              <a:rPr lang="en-US" sz="2053" spc="102">
                <a:solidFill>
                  <a:srgbClr val="FFFBFB"/>
                </a:solidFill>
                <a:latin typeface="Open Sauce"/>
                <a:ea typeface="Open Sauce"/>
                <a:cs typeface="Open Sauce"/>
                <a:sym typeface="Open Sauce"/>
              </a:rPr>
              <a:t>Manager</a:t>
            </a:r>
          </a:p>
        </p:txBody>
      </p:sp>
      <p:sp>
        <p:nvSpPr>
          <p:cNvPr name="TextBox 12" id="12"/>
          <p:cNvSpPr txBox="true"/>
          <p:nvPr/>
        </p:nvSpPr>
        <p:spPr>
          <a:xfrm rot="0">
            <a:off x="5257699" y="277299"/>
            <a:ext cx="7845600" cy="872303"/>
          </a:xfrm>
          <a:prstGeom prst="rect">
            <a:avLst/>
          </a:prstGeom>
        </p:spPr>
        <p:txBody>
          <a:bodyPr anchor="t" rtlCol="false" tIns="0" lIns="0" bIns="0" rIns="0">
            <a:spAutoFit/>
          </a:bodyPr>
          <a:lstStyle/>
          <a:p>
            <a:pPr algn="ctr" marL="0" indent="0" lvl="0">
              <a:lnSpc>
                <a:spcPts val="5862"/>
              </a:lnSpc>
              <a:spcBef>
                <a:spcPct val="0"/>
              </a:spcBef>
            </a:pPr>
            <a:r>
              <a:rPr lang="en-US" sz="5921" spc="207">
                <a:solidFill>
                  <a:srgbClr val="FFFFFF"/>
                </a:solidFill>
                <a:latin typeface="Codec Pro ExtraBold"/>
                <a:ea typeface="Codec Pro ExtraBold"/>
                <a:cs typeface="Codec Pro ExtraBold"/>
                <a:sym typeface="Codec Pro ExtraBold"/>
              </a:rPr>
              <a:t>Contributions</a:t>
            </a:r>
          </a:p>
        </p:txBody>
      </p:sp>
      <p:sp>
        <p:nvSpPr>
          <p:cNvPr name="Freeform 13" id="13"/>
          <p:cNvSpPr/>
          <p:nvPr/>
        </p:nvSpPr>
        <p:spPr>
          <a:xfrm flipH="false" flipV="false" rot="0">
            <a:off x="-1586068" y="-1808676"/>
            <a:ext cx="3172137" cy="4114800"/>
          </a:xfrm>
          <a:custGeom>
            <a:avLst/>
            <a:gdLst/>
            <a:ahLst/>
            <a:cxnLst/>
            <a:rect r="r" b="b" t="t" l="l"/>
            <a:pathLst>
              <a:path h="4114800" w="3172137">
                <a:moveTo>
                  <a:pt x="0" y="0"/>
                </a:moveTo>
                <a:lnTo>
                  <a:pt x="3172136" y="0"/>
                </a:lnTo>
                <a:lnTo>
                  <a:pt x="3172136"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874585" y="9524095"/>
            <a:ext cx="3806571" cy="2083232"/>
          </a:xfrm>
          <a:custGeom>
            <a:avLst/>
            <a:gdLst/>
            <a:ahLst/>
            <a:cxnLst/>
            <a:rect r="r" b="b" t="t" l="l"/>
            <a:pathLst>
              <a:path h="2083232" w="3806571">
                <a:moveTo>
                  <a:pt x="0" y="0"/>
                </a:moveTo>
                <a:lnTo>
                  <a:pt x="3806570" y="0"/>
                </a:lnTo>
                <a:lnTo>
                  <a:pt x="3806570" y="2083233"/>
                </a:lnTo>
                <a:lnTo>
                  <a:pt x="0" y="208323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5" id="15"/>
          <p:cNvSpPr/>
          <p:nvPr/>
        </p:nvSpPr>
        <p:spPr>
          <a:xfrm flipH="false" flipV="false" rot="0">
            <a:off x="16384715" y="-413585"/>
            <a:ext cx="3806571" cy="2083232"/>
          </a:xfrm>
          <a:custGeom>
            <a:avLst/>
            <a:gdLst/>
            <a:ahLst/>
            <a:cxnLst/>
            <a:rect r="r" b="b" t="t" l="l"/>
            <a:pathLst>
              <a:path h="2083232" w="3806571">
                <a:moveTo>
                  <a:pt x="0" y="0"/>
                </a:moveTo>
                <a:lnTo>
                  <a:pt x="3806570" y="0"/>
                </a:lnTo>
                <a:lnTo>
                  <a:pt x="3806570" y="2083233"/>
                </a:lnTo>
                <a:lnTo>
                  <a:pt x="0" y="208323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6" id="16"/>
          <p:cNvSpPr txBox="true"/>
          <p:nvPr/>
        </p:nvSpPr>
        <p:spPr>
          <a:xfrm rot="0">
            <a:off x="1114342" y="2669865"/>
            <a:ext cx="4570249"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B.L.L. OSHAN          </a:t>
            </a:r>
          </a:p>
        </p:txBody>
      </p:sp>
      <p:sp>
        <p:nvSpPr>
          <p:cNvPr name="TextBox 17" id="17"/>
          <p:cNvSpPr txBox="true"/>
          <p:nvPr/>
        </p:nvSpPr>
        <p:spPr>
          <a:xfrm rot="0">
            <a:off x="1381580" y="3516939"/>
            <a:ext cx="4444573"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W.K.H.RUKSHANI      </a:t>
            </a:r>
          </a:p>
        </p:txBody>
      </p:sp>
      <p:sp>
        <p:nvSpPr>
          <p:cNvPr name="TextBox 18" id="18"/>
          <p:cNvSpPr txBox="true"/>
          <p:nvPr/>
        </p:nvSpPr>
        <p:spPr>
          <a:xfrm rot="0">
            <a:off x="1351934" y="4359251"/>
            <a:ext cx="5557555"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 B.D.H.CHATHURANGA     </a:t>
            </a:r>
          </a:p>
        </p:txBody>
      </p:sp>
      <p:sp>
        <p:nvSpPr>
          <p:cNvPr name="TextBox 19" id="19"/>
          <p:cNvSpPr txBox="true"/>
          <p:nvPr/>
        </p:nvSpPr>
        <p:spPr>
          <a:xfrm rot="0">
            <a:off x="1417581" y="5153937"/>
            <a:ext cx="4594657"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N.D.K.NADEESHA       </a:t>
            </a:r>
          </a:p>
        </p:txBody>
      </p:sp>
      <p:sp>
        <p:nvSpPr>
          <p:cNvPr name="TextBox 20" id="20"/>
          <p:cNvSpPr txBox="true"/>
          <p:nvPr/>
        </p:nvSpPr>
        <p:spPr>
          <a:xfrm rot="0">
            <a:off x="1417581" y="5915287"/>
            <a:ext cx="3992381"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W.K.S.LAKMALI      </a:t>
            </a:r>
          </a:p>
        </p:txBody>
      </p:sp>
      <p:sp>
        <p:nvSpPr>
          <p:cNvPr name="TextBox 21" id="21"/>
          <p:cNvSpPr txBox="true"/>
          <p:nvPr/>
        </p:nvSpPr>
        <p:spPr>
          <a:xfrm rot="0">
            <a:off x="1381580" y="6757598"/>
            <a:ext cx="2952057"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A.S.S.SILVA    </a:t>
            </a:r>
          </a:p>
        </p:txBody>
      </p:sp>
      <p:sp>
        <p:nvSpPr>
          <p:cNvPr name="TextBox 22" id="22"/>
          <p:cNvSpPr txBox="true"/>
          <p:nvPr/>
        </p:nvSpPr>
        <p:spPr>
          <a:xfrm rot="0">
            <a:off x="1417581" y="7624509"/>
            <a:ext cx="5463803"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T.M.S.D.THENNAKOON    </a:t>
            </a:r>
          </a:p>
        </p:txBody>
      </p:sp>
      <p:sp>
        <p:nvSpPr>
          <p:cNvPr name="TextBox 23" id="23"/>
          <p:cNvSpPr txBox="true"/>
          <p:nvPr/>
        </p:nvSpPr>
        <p:spPr>
          <a:xfrm rot="0">
            <a:off x="1417581" y="8385071"/>
            <a:ext cx="4267010"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P.S.A.LIYANAGE       </a:t>
            </a:r>
          </a:p>
        </p:txBody>
      </p:sp>
      <p:grpSp>
        <p:nvGrpSpPr>
          <p:cNvPr name="Group 24" id="24"/>
          <p:cNvGrpSpPr/>
          <p:nvPr/>
        </p:nvGrpSpPr>
        <p:grpSpPr>
          <a:xfrm rot="5400000">
            <a:off x="8727577" y="-167252"/>
            <a:ext cx="47625" cy="6987382"/>
            <a:chOff x="0" y="0"/>
            <a:chExt cx="12543" cy="1840298"/>
          </a:xfrm>
        </p:grpSpPr>
        <p:sp>
          <p:nvSpPr>
            <p:cNvPr name="Freeform 25" id="25"/>
            <p:cNvSpPr/>
            <p:nvPr/>
          </p:nvSpPr>
          <p:spPr>
            <a:xfrm flipH="false" flipV="false" rot="0">
              <a:off x="0" y="0"/>
              <a:ext cx="12543" cy="1840298"/>
            </a:xfrm>
            <a:custGeom>
              <a:avLst/>
              <a:gdLst/>
              <a:ahLst/>
              <a:cxnLst/>
              <a:rect r="r" b="b" t="t" l="l"/>
              <a:pathLst>
                <a:path h="1840298" w="12543">
                  <a:moveTo>
                    <a:pt x="0" y="0"/>
                  </a:moveTo>
                  <a:lnTo>
                    <a:pt x="12543" y="0"/>
                  </a:lnTo>
                  <a:lnTo>
                    <a:pt x="12543" y="1840298"/>
                  </a:lnTo>
                  <a:lnTo>
                    <a:pt x="0" y="1840298"/>
                  </a:lnTo>
                  <a:close/>
                </a:path>
              </a:pathLst>
            </a:custGeom>
            <a:solidFill>
              <a:srgbClr val="009245"/>
            </a:solidFill>
          </p:spPr>
        </p:sp>
        <p:sp>
          <p:nvSpPr>
            <p:cNvPr name="TextBox 26" id="26"/>
            <p:cNvSpPr txBox="true"/>
            <p:nvPr/>
          </p:nvSpPr>
          <p:spPr>
            <a:xfrm>
              <a:off x="0" y="-19050"/>
              <a:ext cx="12543" cy="1859348"/>
            </a:xfrm>
            <a:prstGeom prst="rect">
              <a:avLst/>
            </a:prstGeom>
          </p:spPr>
          <p:txBody>
            <a:bodyPr anchor="ctr" rtlCol="false" tIns="50800" lIns="50800" bIns="50800" rIns="50800"/>
            <a:lstStyle/>
            <a:p>
              <a:pPr algn="ctr">
                <a:lnSpc>
                  <a:spcPts val="2859"/>
                </a:lnSpc>
              </a:pPr>
            </a:p>
          </p:txBody>
        </p:sp>
      </p:grpSp>
      <p:grpSp>
        <p:nvGrpSpPr>
          <p:cNvPr name="Group 27" id="27"/>
          <p:cNvGrpSpPr/>
          <p:nvPr/>
        </p:nvGrpSpPr>
        <p:grpSpPr>
          <a:xfrm rot="5400000">
            <a:off x="8727577" y="651247"/>
            <a:ext cx="47625" cy="6987382"/>
            <a:chOff x="0" y="0"/>
            <a:chExt cx="12543" cy="1840298"/>
          </a:xfrm>
        </p:grpSpPr>
        <p:sp>
          <p:nvSpPr>
            <p:cNvPr name="Freeform 28" id="28"/>
            <p:cNvSpPr/>
            <p:nvPr/>
          </p:nvSpPr>
          <p:spPr>
            <a:xfrm flipH="false" flipV="false" rot="0">
              <a:off x="0" y="0"/>
              <a:ext cx="12543" cy="1840298"/>
            </a:xfrm>
            <a:custGeom>
              <a:avLst/>
              <a:gdLst/>
              <a:ahLst/>
              <a:cxnLst/>
              <a:rect r="r" b="b" t="t" l="l"/>
              <a:pathLst>
                <a:path h="1840298" w="12543">
                  <a:moveTo>
                    <a:pt x="0" y="0"/>
                  </a:moveTo>
                  <a:lnTo>
                    <a:pt x="12543" y="0"/>
                  </a:lnTo>
                  <a:lnTo>
                    <a:pt x="12543" y="1840298"/>
                  </a:lnTo>
                  <a:lnTo>
                    <a:pt x="0" y="1840298"/>
                  </a:lnTo>
                  <a:close/>
                </a:path>
              </a:pathLst>
            </a:custGeom>
            <a:solidFill>
              <a:srgbClr val="009245"/>
            </a:solidFill>
          </p:spPr>
        </p:sp>
        <p:sp>
          <p:nvSpPr>
            <p:cNvPr name="TextBox 29" id="29"/>
            <p:cNvSpPr txBox="true"/>
            <p:nvPr/>
          </p:nvSpPr>
          <p:spPr>
            <a:xfrm>
              <a:off x="0" y="-19050"/>
              <a:ext cx="12543" cy="1859348"/>
            </a:xfrm>
            <a:prstGeom prst="rect">
              <a:avLst/>
            </a:prstGeom>
          </p:spPr>
          <p:txBody>
            <a:bodyPr anchor="ctr" rtlCol="false" tIns="50800" lIns="50800" bIns="50800" rIns="50800"/>
            <a:lstStyle/>
            <a:p>
              <a:pPr algn="ctr">
                <a:lnSpc>
                  <a:spcPts val="2859"/>
                </a:lnSpc>
              </a:pPr>
            </a:p>
          </p:txBody>
        </p:sp>
      </p:grpSp>
      <p:grpSp>
        <p:nvGrpSpPr>
          <p:cNvPr name="Group 30" id="30"/>
          <p:cNvGrpSpPr/>
          <p:nvPr/>
        </p:nvGrpSpPr>
        <p:grpSpPr>
          <a:xfrm rot="5400000">
            <a:off x="8727577" y="1469747"/>
            <a:ext cx="47625" cy="6987382"/>
            <a:chOff x="0" y="0"/>
            <a:chExt cx="12543" cy="1840298"/>
          </a:xfrm>
        </p:grpSpPr>
        <p:sp>
          <p:nvSpPr>
            <p:cNvPr name="Freeform 31" id="31"/>
            <p:cNvSpPr/>
            <p:nvPr/>
          </p:nvSpPr>
          <p:spPr>
            <a:xfrm flipH="false" flipV="false" rot="0">
              <a:off x="0" y="0"/>
              <a:ext cx="12543" cy="1840298"/>
            </a:xfrm>
            <a:custGeom>
              <a:avLst/>
              <a:gdLst/>
              <a:ahLst/>
              <a:cxnLst/>
              <a:rect r="r" b="b" t="t" l="l"/>
              <a:pathLst>
                <a:path h="1840298" w="12543">
                  <a:moveTo>
                    <a:pt x="0" y="0"/>
                  </a:moveTo>
                  <a:lnTo>
                    <a:pt x="12543" y="0"/>
                  </a:lnTo>
                  <a:lnTo>
                    <a:pt x="12543" y="1840298"/>
                  </a:lnTo>
                  <a:lnTo>
                    <a:pt x="0" y="1840298"/>
                  </a:lnTo>
                  <a:close/>
                </a:path>
              </a:pathLst>
            </a:custGeom>
            <a:solidFill>
              <a:srgbClr val="009245"/>
            </a:solidFill>
          </p:spPr>
        </p:sp>
        <p:sp>
          <p:nvSpPr>
            <p:cNvPr name="TextBox 32" id="32"/>
            <p:cNvSpPr txBox="true"/>
            <p:nvPr/>
          </p:nvSpPr>
          <p:spPr>
            <a:xfrm>
              <a:off x="0" y="-19050"/>
              <a:ext cx="12543" cy="1859348"/>
            </a:xfrm>
            <a:prstGeom prst="rect">
              <a:avLst/>
            </a:prstGeom>
          </p:spPr>
          <p:txBody>
            <a:bodyPr anchor="ctr" rtlCol="false" tIns="50800" lIns="50800" bIns="50800" rIns="50800"/>
            <a:lstStyle/>
            <a:p>
              <a:pPr algn="ctr">
                <a:lnSpc>
                  <a:spcPts val="2859"/>
                </a:lnSpc>
              </a:pPr>
            </a:p>
          </p:txBody>
        </p:sp>
      </p:grpSp>
      <p:grpSp>
        <p:nvGrpSpPr>
          <p:cNvPr name="Group 33" id="33"/>
          <p:cNvGrpSpPr/>
          <p:nvPr/>
        </p:nvGrpSpPr>
        <p:grpSpPr>
          <a:xfrm rot="5400000">
            <a:off x="8800479" y="2312058"/>
            <a:ext cx="47625" cy="6987382"/>
            <a:chOff x="0" y="0"/>
            <a:chExt cx="12543" cy="1840298"/>
          </a:xfrm>
        </p:grpSpPr>
        <p:sp>
          <p:nvSpPr>
            <p:cNvPr name="Freeform 34" id="34"/>
            <p:cNvSpPr/>
            <p:nvPr/>
          </p:nvSpPr>
          <p:spPr>
            <a:xfrm flipH="false" flipV="false" rot="0">
              <a:off x="0" y="0"/>
              <a:ext cx="12543" cy="1840298"/>
            </a:xfrm>
            <a:custGeom>
              <a:avLst/>
              <a:gdLst/>
              <a:ahLst/>
              <a:cxnLst/>
              <a:rect r="r" b="b" t="t" l="l"/>
              <a:pathLst>
                <a:path h="1840298" w="12543">
                  <a:moveTo>
                    <a:pt x="0" y="0"/>
                  </a:moveTo>
                  <a:lnTo>
                    <a:pt x="12543" y="0"/>
                  </a:lnTo>
                  <a:lnTo>
                    <a:pt x="12543" y="1840298"/>
                  </a:lnTo>
                  <a:lnTo>
                    <a:pt x="0" y="1840298"/>
                  </a:lnTo>
                  <a:close/>
                </a:path>
              </a:pathLst>
            </a:custGeom>
            <a:solidFill>
              <a:srgbClr val="009245"/>
            </a:solidFill>
          </p:spPr>
        </p:sp>
        <p:sp>
          <p:nvSpPr>
            <p:cNvPr name="TextBox 35" id="35"/>
            <p:cNvSpPr txBox="true"/>
            <p:nvPr/>
          </p:nvSpPr>
          <p:spPr>
            <a:xfrm>
              <a:off x="0" y="-19050"/>
              <a:ext cx="12543" cy="1859348"/>
            </a:xfrm>
            <a:prstGeom prst="rect">
              <a:avLst/>
            </a:prstGeom>
          </p:spPr>
          <p:txBody>
            <a:bodyPr anchor="ctr" rtlCol="false" tIns="50800" lIns="50800" bIns="50800" rIns="50800"/>
            <a:lstStyle/>
            <a:p>
              <a:pPr algn="ctr">
                <a:lnSpc>
                  <a:spcPts val="2859"/>
                </a:lnSpc>
              </a:pPr>
            </a:p>
          </p:txBody>
        </p:sp>
      </p:grpSp>
      <p:grpSp>
        <p:nvGrpSpPr>
          <p:cNvPr name="Group 36" id="36"/>
          <p:cNvGrpSpPr/>
          <p:nvPr/>
        </p:nvGrpSpPr>
        <p:grpSpPr>
          <a:xfrm rot="5400000">
            <a:off x="8727577" y="3106745"/>
            <a:ext cx="47625" cy="6987382"/>
            <a:chOff x="0" y="0"/>
            <a:chExt cx="12543" cy="1840298"/>
          </a:xfrm>
        </p:grpSpPr>
        <p:sp>
          <p:nvSpPr>
            <p:cNvPr name="Freeform 37" id="37"/>
            <p:cNvSpPr/>
            <p:nvPr/>
          </p:nvSpPr>
          <p:spPr>
            <a:xfrm flipH="false" flipV="false" rot="0">
              <a:off x="0" y="0"/>
              <a:ext cx="12543" cy="1840298"/>
            </a:xfrm>
            <a:custGeom>
              <a:avLst/>
              <a:gdLst/>
              <a:ahLst/>
              <a:cxnLst/>
              <a:rect r="r" b="b" t="t" l="l"/>
              <a:pathLst>
                <a:path h="1840298" w="12543">
                  <a:moveTo>
                    <a:pt x="0" y="0"/>
                  </a:moveTo>
                  <a:lnTo>
                    <a:pt x="12543" y="0"/>
                  </a:lnTo>
                  <a:lnTo>
                    <a:pt x="12543" y="1840298"/>
                  </a:lnTo>
                  <a:lnTo>
                    <a:pt x="0" y="1840298"/>
                  </a:lnTo>
                  <a:close/>
                </a:path>
              </a:pathLst>
            </a:custGeom>
            <a:solidFill>
              <a:srgbClr val="009245"/>
            </a:solidFill>
          </p:spPr>
        </p:sp>
        <p:sp>
          <p:nvSpPr>
            <p:cNvPr name="TextBox 38" id="38"/>
            <p:cNvSpPr txBox="true"/>
            <p:nvPr/>
          </p:nvSpPr>
          <p:spPr>
            <a:xfrm>
              <a:off x="0" y="-19050"/>
              <a:ext cx="12543" cy="1859348"/>
            </a:xfrm>
            <a:prstGeom prst="rect">
              <a:avLst/>
            </a:prstGeom>
          </p:spPr>
          <p:txBody>
            <a:bodyPr anchor="ctr" rtlCol="false" tIns="50800" lIns="50800" bIns="50800" rIns="50800"/>
            <a:lstStyle/>
            <a:p>
              <a:pPr algn="ctr">
                <a:lnSpc>
                  <a:spcPts val="2859"/>
                </a:lnSpc>
              </a:pPr>
            </a:p>
          </p:txBody>
        </p:sp>
      </p:grpSp>
      <p:grpSp>
        <p:nvGrpSpPr>
          <p:cNvPr name="Group 39" id="39"/>
          <p:cNvGrpSpPr/>
          <p:nvPr/>
        </p:nvGrpSpPr>
        <p:grpSpPr>
          <a:xfrm rot="5400000">
            <a:off x="8727577" y="3925244"/>
            <a:ext cx="47625" cy="6987382"/>
            <a:chOff x="0" y="0"/>
            <a:chExt cx="12543" cy="1840298"/>
          </a:xfrm>
        </p:grpSpPr>
        <p:sp>
          <p:nvSpPr>
            <p:cNvPr name="Freeform 40" id="40"/>
            <p:cNvSpPr/>
            <p:nvPr/>
          </p:nvSpPr>
          <p:spPr>
            <a:xfrm flipH="false" flipV="false" rot="0">
              <a:off x="0" y="0"/>
              <a:ext cx="12543" cy="1840298"/>
            </a:xfrm>
            <a:custGeom>
              <a:avLst/>
              <a:gdLst/>
              <a:ahLst/>
              <a:cxnLst/>
              <a:rect r="r" b="b" t="t" l="l"/>
              <a:pathLst>
                <a:path h="1840298" w="12543">
                  <a:moveTo>
                    <a:pt x="0" y="0"/>
                  </a:moveTo>
                  <a:lnTo>
                    <a:pt x="12543" y="0"/>
                  </a:lnTo>
                  <a:lnTo>
                    <a:pt x="12543" y="1840298"/>
                  </a:lnTo>
                  <a:lnTo>
                    <a:pt x="0" y="1840298"/>
                  </a:lnTo>
                  <a:close/>
                </a:path>
              </a:pathLst>
            </a:custGeom>
            <a:solidFill>
              <a:srgbClr val="009245"/>
            </a:solidFill>
          </p:spPr>
        </p:sp>
        <p:sp>
          <p:nvSpPr>
            <p:cNvPr name="TextBox 41" id="41"/>
            <p:cNvSpPr txBox="true"/>
            <p:nvPr/>
          </p:nvSpPr>
          <p:spPr>
            <a:xfrm>
              <a:off x="0" y="-19050"/>
              <a:ext cx="12543" cy="1859348"/>
            </a:xfrm>
            <a:prstGeom prst="rect">
              <a:avLst/>
            </a:prstGeom>
          </p:spPr>
          <p:txBody>
            <a:bodyPr anchor="ctr" rtlCol="false" tIns="50800" lIns="50800" bIns="50800" rIns="50800"/>
            <a:lstStyle/>
            <a:p>
              <a:pPr algn="ctr">
                <a:lnSpc>
                  <a:spcPts val="2859"/>
                </a:lnSpc>
              </a:pPr>
            </a:p>
          </p:txBody>
        </p:sp>
      </p:grpSp>
      <p:grpSp>
        <p:nvGrpSpPr>
          <p:cNvPr name="Group 42" id="42"/>
          <p:cNvGrpSpPr/>
          <p:nvPr/>
        </p:nvGrpSpPr>
        <p:grpSpPr>
          <a:xfrm rot="5400000">
            <a:off x="8727577" y="4743743"/>
            <a:ext cx="47625" cy="6987382"/>
            <a:chOff x="0" y="0"/>
            <a:chExt cx="12543" cy="1840298"/>
          </a:xfrm>
        </p:grpSpPr>
        <p:sp>
          <p:nvSpPr>
            <p:cNvPr name="Freeform 43" id="43"/>
            <p:cNvSpPr/>
            <p:nvPr/>
          </p:nvSpPr>
          <p:spPr>
            <a:xfrm flipH="false" flipV="false" rot="0">
              <a:off x="0" y="0"/>
              <a:ext cx="12543" cy="1840298"/>
            </a:xfrm>
            <a:custGeom>
              <a:avLst/>
              <a:gdLst/>
              <a:ahLst/>
              <a:cxnLst/>
              <a:rect r="r" b="b" t="t" l="l"/>
              <a:pathLst>
                <a:path h="1840298" w="12543">
                  <a:moveTo>
                    <a:pt x="0" y="0"/>
                  </a:moveTo>
                  <a:lnTo>
                    <a:pt x="12543" y="0"/>
                  </a:lnTo>
                  <a:lnTo>
                    <a:pt x="12543" y="1840298"/>
                  </a:lnTo>
                  <a:lnTo>
                    <a:pt x="0" y="1840298"/>
                  </a:lnTo>
                  <a:close/>
                </a:path>
              </a:pathLst>
            </a:custGeom>
            <a:solidFill>
              <a:srgbClr val="009245"/>
            </a:solidFill>
          </p:spPr>
        </p:sp>
        <p:sp>
          <p:nvSpPr>
            <p:cNvPr name="TextBox 44" id="44"/>
            <p:cNvSpPr txBox="true"/>
            <p:nvPr/>
          </p:nvSpPr>
          <p:spPr>
            <a:xfrm>
              <a:off x="0" y="-19050"/>
              <a:ext cx="12543" cy="1859348"/>
            </a:xfrm>
            <a:prstGeom prst="rect">
              <a:avLst/>
            </a:prstGeom>
          </p:spPr>
          <p:txBody>
            <a:bodyPr anchor="ctr" rtlCol="false" tIns="50800" lIns="50800" bIns="50800" rIns="50800"/>
            <a:lstStyle/>
            <a:p>
              <a:pPr algn="ctr">
                <a:lnSpc>
                  <a:spcPts val="2859"/>
                </a:lnSpc>
              </a:pPr>
            </a:p>
          </p:txBody>
        </p:sp>
      </p:grpSp>
      <p:grpSp>
        <p:nvGrpSpPr>
          <p:cNvPr name="Group 45" id="45"/>
          <p:cNvGrpSpPr/>
          <p:nvPr/>
        </p:nvGrpSpPr>
        <p:grpSpPr>
          <a:xfrm rot="5400000">
            <a:off x="8727577" y="5562242"/>
            <a:ext cx="47625" cy="6987382"/>
            <a:chOff x="0" y="0"/>
            <a:chExt cx="12543" cy="1840298"/>
          </a:xfrm>
        </p:grpSpPr>
        <p:sp>
          <p:nvSpPr>
            <p:cNvPr name="Freeform 46" id="46"/>
            <p:cNvSpPr/>
            <p:nvPr/>
          </p:nvSpPr>
          <p:spPr>
            <a:xfrm flipH="false" flipV="false" rot="0">
              <a:off x="0" y="0"/>
              <a:ext cx="12543" cy="1840298"/>
            </a:xfrm>
            <a:custGeom>
              <a:avLst/>
              <a:gdLst/>
              <a:ahLst/>
              <a:cxnLst/>
              <a:rect r="r" b="b" t="t" l="l"/>
              <a:pathLst>
                <a:path h="1840298" w="12543">
                  <a:moveTo>
                    <a:pt x="0" y="0"/>
                  </a:moveTo>
                  <a:lnTo>
                    <a:pt x="12543" y="0"/>
                  </a:lnTo>
                  <a:lnTo>
                    <a:pt x="12543" y="1840298"/>
                  </a:lnTo>
                  <a:lnTo>
                    <a:pt x="0" y="1840298"/>
                  </a:lnTo>
                  <a:close/>
                </a:path>
              </a:pathLst>
            </a:custGeom>
            <a:solidFill>
              <a:srgbClr val="009245"/>
            </a:solidFill>
          </p:spPr>
        </p:sp>
        <p:sp>
          <p:nvSpPr>
            <p:cNvPr name="TextBox 47" id="47"/>
            <p:cNvSpPr txBox="true"/>
            <p:nvPr/>
          </p:nvSpPr>
          <p:spPr>
            <a:xfrm>
              <a:off x="0" y="-19050"/>
              <a:ext cx="12543" cy="1859348"/>
            </a:xfrm>
            <a:prstGeom prst="rect">
              <a:avLst/>
            </a:prstGeom>
          </p:spPr>
          <p:txBody>
            <a:bodyPr anchor="ctr" rtlCol="false" tIns="50800" lIns="50800" bIns="50800" rIns="50800"/>
            <a:lstStyle/>
            <a:p>
              <a:pPr algn="ctr">
                <a:lnSpc>
                  <a:spcPts val="2859"/>
                </a:lnSpc>
              </a:pPr>
            </a:p>
          </p:txBody>
        </p:sp>
      </p:grpSp>
      <p:sp>
        <p:nvSpPr>
          <p:cNvPr name="TextBox 48" id="48"/>
          <p:cNvSpPr txBox="true"/>
          <p:nvPr/>
        </p:nvSpPr>
        <p:spPr>
          <a:xfrm rot="0">
            <a:off x="4654380" y="2712728"/>
            <a:ext cx="7663602"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                 PS/2020/023    </a:t>
            </a:r>
          </a:p>
        </p:txBody>
      </p:sp>
      <p:sp>
        <p:nvSpPr>
          <p:cNvPr name="TextBox 49" id="49"/>
          <p:cNvSpPr txBox="true"/>
          <p:nvPr/>
        </p:nvSpPr>
        <p:spPr>
          <a:xfrm rot="0">
            <a:off x="4333637" y="3531227"/>
            <a:ext cx="7663602"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                   PS/2020/316</a:t>
            </a:r>
          </a:p>
        </p:txBody>
      </p:sp>
      <p:sp>
        <p:nvSpPr>
          <p:cNvPr name="TextBox 50" id="50"/>
          <p:cNvSpPr txBox="true"/>
          <p:nvPr/>
        </p:nvSpPr>
        <p:spPr>
          <a:xfrm rot="0">
            <a:off x="4333637" y="4335438"/>
            <a:ext cx="7663602"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                     PS/2020/141</a:t>
            </a:r>
            <a:r>
              <a:rPr lang="en-US" sz="3529" b="true">
                <a:solidFill>
                  <a:srgbClr val="000000"/>
                </a:solidFill>
                <a:latin typeface="Canva Sans Bold"/>
                <a:ea typeface="Canva Sans Bold"/>
                <a:cs typeface="Canva Sans Bold"/>
                <a:sym typeface="Canva Sans Bold"/>
              </a:rPr>
              <a:t> </a:t>
            </a:r>
          </a:p>
        </p:txBody>
      </p:sp>
      <p:sp>
        <p:nvSpPr>
          <p:cNvPr name="TextBox 51" id="51"/>
          <p:cNvSpPr txBox="true"/>
          <p:nvPr/>
        </p:nvSpPr>
        <p:spPr>
          <a:xfrm rot="0">
            <a:off x="4333637" y="5053925"/>
            <a:ext cx="7663602"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                     PS/2020/258</a:t>
            </a:r>
          </a:p>
        </p:txBody>
      </p:sp>
      <p:sp>
        <p:nvSpPr>
          <p:cNvPr name="TextBox 52" id="52"/>
          <p:cNvSpPr txBox="true"/>
          <p:nvPr/>
        </p:nvSpPr>
        <p:spPr>
          <a:xfrm rot="0">
            <a:off x="4333637" y="5943862"/>
            <a:ext cx="7663602"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                      PS/2020/186</a:t>
            </a:r>
            <a:r>
              <a:rPr lang="en-US" sz="3529" b="true">
                <a:solidFill>
                  <a:srgbClr val="000000"/>
                </a:solidFill>
                <a:latin typeface="Canva Sans Bold"/>
                <a:ea typeface="Canva Sans Bold"/>
                <a:cs typeface="Canva Sans Bold"/>
                <a:sym typeface="Canva Sans Bold"/>
              </a:rPr>
              <a:t> </a:t>
            </a:r>
          </a:p>
        </p:txBody>
      </p:sp>
      <p:sp>
        <p:nvSpPr>
          <p:cNvPr name="TextBox 53" id="53"/>
          <p:cNvSpPr txBox="true"/>
          <p:nvPr/>
        </p:nvSpPr>
        <p:spPr>
          <a:xfrm rot="0">
            <a:off x="4149482" y="6719498"/>
            <a:ext cx="7663602"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                        PS/2020/185</a:t>
            </a:r>
          </a:p>
        </p:txBody>
      </p:sp>
      <p:sp>
        <p:nvSpPr>
          <p:cNvPr name="TextBox 54" id="54"/>
          <p:cNvSpPr txBox="true"/>
          <p:nvPr/>
        </p:nvSpPr>
        <p:spPr>
          <a:xfrm rot="0">
            <a:off x="5481382" y="7507541"/>
            <a:ext cx="5368111"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                      PS/2020/306</a:t>
            </a:r>
            <a:r>
              <a:rPr lang="en-US" sz="3529" b="true">
                <a:solidFill>
                  <a:srgbClr val="000000"/>
                </a:solidFill>
                <a:latin typeface="Canva Sans Bold"/>
                <a:ea typeface="Canva Sans Bold"/>
                <a:cs typeface="Canva Sans Bold"/>
                <a:sym typeface="Canva Sans Bold"/>
              </a:rPr>
              <a:t> </a:t>
            </a:r>
          </a:p>
        </p:txBody>
      </p:sp>
      <p:sp>
        <p:nvSpPr>
          <p:cNvPr name="TextBox 55" id="55"/>
          <p:cNvSpPr txBox="true"/>
          <p:nvPr/>
        </p:nvSpPr>
        <p:spPr>
          <a:xfrm rot="0">
            <a:off x="4149482" y="8346971"/>
            <a:ext cx="7663602" cy="604187"/>
          </a:xfrm>
          <a:prstGeom prst="rect">
            <a:avLst/>
          </a:prstGeom>
        </p:spPr>
        <p:txBody>
          <a:bodyPr anchor="t" rtlCol="false" tIns="0" lIns="0" bIns="0" rIns="0">
            <a:spAutoFit/>
          </a:bodyPr>
          <a:lstStyle/>
          <a:p>
            <a:pPr algn="ctr">
              <a:lnSpc>
                <a:spcPts val="4941"/>
              </a:lnSpc>
            </a:pPr>
            <a:r>
              <a:rPr lang="en-US" sz="3529" b="true">
                <a:solidFill>
                  <a:srgbClr val="000000"/>
                </a:solidFill>
                <a:latin typeface="Canva Sans Bold"/>
                <a:ea typeface="Canva Sans Bold"/>
                <a:cs typeface="Canva Sans Bold"/>
                <a:sym typeface="Canva Sans Bold"/>
              </a:rPr>
              <a:t>                         PS/2020/260</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8435419" y="3691729"/>
            <a:ext cx="9322085" cy="5982617"/>
          </a:xfrm>
          <a:custGeom>
            <a:avLst/>
            <a:gdLst/>
            <a:ahLst/>
            <a:cxnLst/>
            <a:rect r="r" b="b" t="t" l="l"/>
            <a:pathLst>
              <a:path h="5982617" w="9322085">
                <a:moveTo>
                  <a:pt x="0" y="0"/>
                </a:moveTo>
                <a:lnTo>
                  <a:pt x="9322085" y="0"/>
                </a:lnTo>
                <a:lnTo>
                  <a:pt x="9322085" y="5982618"/>
                </a:lnTo>
                <a:lnTo>
                  <a:pt x="0" y="5982618"/>
                </a:lnTo>
                <a:lnTo>
                  <a:pt x="0" y="0"/>
                </a:lnTo>
                <a:close/>
              </a:path>
            </a:pathLst>
          </a:custGeom>
          <a:blipFill>
            <a:blip r:embed="rId3"/>
            <a:stretch>
              <a:fillRect l="-85631" t="-34905" r="0" b="-57927"/>
            </a:stretch>
          </a:blipFill>
        </p:spPr>
      </p:sp>
      <p:grpSp>
        <p:nvGrpSpPr>
          <p:cNvPr name="Group 4" id="4"/>
          <p:cNvGrpSpPr/>
          <p:nvPr/>
        </p:nvGrpSpPr>
        <p:grpSpPr>
          <a:xfrm rot="0">
            <a:off x="8435419" y="1355253"/>
            <a:ext cx="1720101" cy="2064402"/>
            <a:chOff x="0" y="0"/>
            <a:chExt cx="2656504" cy="3188238"/>
          </a:xfrm>
        </p:grpSpPr>
        <p:sp>
          <p:nvSpPr>
            <p:cNvPr name="Freeform 5" id="5"/>
            <p:cNvSpPr/>
            <p:nvPr/>
          </p:nvSpPr>
          <p:spPr>
            <a:xfrm flipH="false" flipV="false" rot="0">
              <a:off x="0" y="0"/>
              <a:ext cx="2656586" cy="3188208"/>
            </a:xfrm>
            <a:custGeom>
              <a:avLst/>
              <a:gdLst/>
              <a:ahLst/>
              <a:cxnLst/>
              <a:rect r="r" b="b" t="t" l="l"/>
              <a:pathLst>
                <a:path h="3188208" w="2656586">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sp>
        <p:nvSpPr>
          <p:cNvPr name="Freeform 6" id="6"/>
          <p:cNvSpPr/>
          <p:nvPr/>
        </p:nvSpPr>
        <p:spPr>
          <a:xfrm flipH="false" flipV="false" rot="0">
            <a:off x="8836955" y="1578097"/>
            <a:ext cx="917029" cy="1101235"/>
          </a:xfrm>
          <a:custGeom>
            <a:avLst/>
            <a:gdLst/>
            <a:ahLst/>
            <a:cxnLst/>
            <a:rect r="r" b="b" t="t" l="l"/>
            <a:pathLst>
              <a:path h="1101235" w="917029">
                <a:moveTo>
                  <a:pt x="0" y="0"/>
                </a:moveTo>
                <a:lnTo>
                  <a:pt x="917029" y="0"/>
                </a:lnTo>
                <a:lnTo>
                  <a:pt x="917029" y="1101235"/>
                </a:lnTo>
                <a:lnTo>
                  <a:pt x="0" y="11012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0804615" y="1355253"/>
            <a:ext cx="1720101" cy="2064402"/>
            <a:chOff x="0" y="0"/>
            <a:chExt cx="2656504" cy="3188238"/>
          </a:xfrm>
        </p:grpSpPr>
        <p:sp>
          <p:nvSpPr>
            <p:cNvPr name="Freeform 8" id="8"/>
            <p:cNvSpPr/>
            <p:nvPr/>
          </p:nvSpPr>
          <p:spPr>
            <a:xfrm flipH="false" flipV="false" rot="0">
              <a:off x="0" y="0"/>
              <a:ext cx="2656586" cy="3188208"/>
            </a:xfrm>
            <a:custGeom>
              <a:avLst/>
              <a:gdLst/>
              <a:ahLst/>
              <a:cxnLst/>
              <a:rect r="r" b="b" t="t" l="l"/>
              <a:pathLst>
                <a:path h="3188208" w="2656586">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grpSp>
        <p:nvGrpSpPr>
          <p:cNvPr name="Group 9" id="9"/>
          <p:cNvGrpSpPr/>
          <p:nvPr/>
        </p:nvGrpSpPr>
        <p:grpSpPr>
          <a:xfrm rot="0">
            <a:off x="13171907" y="1355253"/>
            <a:ext cx="1720101" cy="2064402"/>
            <a:chOff x="0" y="0"/>
            <a:chExt cx="2656504" cy="3188238"/>
          </a:xfrm>
        </p:grpSpPr>
        <p:sp>
          <p:nvSpPr>
            <p:cNvPr name="Freeform 10" id="10"/>
            <p:cNvSpPr/>
            <p:nvPr/>
          </p:nvSpPr>
          <p:spPr>
            <a:xfrm flipH="false" flipV="false" rot="0">
              <a:off x="0" y="0"/>
              <a:ext cx="2656586" cy="3188208"/>
            </a:xfrm>
            <a:custGeom>
              <a:avLst/>
              <a:gdLst/>
              <a:ahLst/>
              <a:cxnLst/>
              <a:rect r="r" b="b" t="t" l="l"/>
              <a:pathLst>
                <a:path h="3188208" w="2656586">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grpSp>
        <p:nvGrpSpPr>
          <p:cNvPr name="Group 11" id="11"/>
          <p:cNvGrpSpPr/>
          <p:nvPr/>
        </p:nvGrpSpPr>
        <p:grpSpPr>
          <a:xfrm rot="0">
            <a:off x="15539199" y="1355253"/>
            <a:ext cx="1720101" cy="2064402"/>
            <a:chOff x="0" y="0"/>
            <a:chExt cx="2656504" cy="3188238"/>
          </a:xfrm>
        </p:grpSpPr>
        <p:sp>
          <p:nvSpPr>
            <p:cNvPr name="Freeform 12" id="12"/>
            <p:cNvSpPr/>
            <p:nvPr/>
          </p:nvSpPr>
          <p:spPr>
            <a:xfrm flipH="false" flipV="false" rot="0">
              <a:off x="0" y="0"/>
              <a:ext cx="2656586" cy="3188208"/>
            </a:xfrm>
            <a:custGeom>
              <a:avLst/>
              <a:gdLst/>
              <a:ahLst/>
              <a:cxnLst/>
              <a:rect r="r" b="b" t="t" l="l"/>
              <a:pathLst>
                <a:path h="3188208" w="2656586">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sp>
        <p:nvSpPr>
          <p:cNvPr name="Freeform 13" id="13"/>
          <p:cNvSpPr/>
          <p:nvPr/>
        </p:nvSpPr>
        <p:spPr>
          <a:xfrm flipH="false" flipV="false" rot="0">
            <a:off x="11119111" y="1694324"/>
            <a:ext cx="974600" cy="988985"/>
          </a:xfrm>
          <a:custGeom>
            <a:avLst/>
            <a:gdLst/>
            <a:ahLst/>
            <a:cxnLst/>
            <a:rect r="r" b="b" t="t" l="l"/>
            <a:pathLst>
              <a:path h="988985" w="974600">
                <a:moveTo>
                  <a:pt x="0" y="0"/>
                </a:moveTo>
                <a:lnTo>
                  <a:pt x="974599" y="0"/>
                </a:lnTo>
                <a:lnTo>
                  <a:pt x="974599" y="988985"/>
                </a:lnTo>
                <a:lnTo>
                  <a:pt x="0" y="9889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4" id="14"/>
          <p:cNvSpPr/>
          <p:nvPr/>
        </p:nvSpPr>
        <p:spPr>
          <a:xfrm flipH="false" flipV="false" rot="0">
            <a:off x="13576323" y="1785294"/>
            <a:ext cx="911270" cy="898015"/>
          </a:xfrm>
          <a:custGeom>
            <a:avLst/>
            <a:gdLst/>
            <a:ahLst/>
            <a:cxnLst/>
            <a:rect r="r" b="b" t="t" l="l"/>
            <a:pathLst>
              <a:path h="898015" w="911270">
                <a:moveTo>
                  <a:pt x="0" y="0"/>
                </a:moveTo>
                <a:lnTo>
                  <a:pt x="911270" y="0"/>
                </a:lnTo>
                <a:lnTo>
                  <a:pt x="911270" y="898015"/>
                </a:lnTo>
                <a:lnTo>
                  <a:pt x="0" y="89801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5" id="15"/>
          <p:cNvSpPr/>
          <p:nvPr/>
        </p:nvSpPr>
        <p:spPr>
          <a:xfrm flipH="false" flipV="false" rot="0">
            <a:off x="15945575" y="1694324"/>
            <a:ext cx="879297" cy="988985"/>
          </a:xfrm>
          <a:custGeom>
            <a:avLst/>
            <a:gdLst/>
            <a:ahLst/>
            <a:cxnLst/>
            <a:rect r="r" b="b" t="t" l="l"/>
            <a:pathLst>
              <a:path h="988985" w="879297">
                <a:moveTo>
                  <a:pt x="0" y="0"/>
                </a:moveTo>
                <a:lnTo>
                  <a:pt x="879297" y="0"/>
                </a:lnTo>
                <a:lnTo>
                  <a:pt x="879297" y="988985"/>
                </a:lnTo>
                <a:lnTo>
                  <a:pt x="0" y="988985"/>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6" id="16"/>
          <p:cNvSpPr txBox="true"/>
          <p:nvPr/>
        </p:nvSpPr>
        <p:spPr>
          <a:xfrm rot="0">
            <a:off x="1903977" y="1596132"/>
            <a:ext cx="4858191" cy="870286"/>
          </a:xfrm>
          <a:prstGeom prst="rect">
            <a:avLst/>
          </a:prstGeom>
        </p:spPr>
        <p:txBody>
          <a:bodyPr anchor="t" rtlCol="false" tIns="0" lIns="0" bIns="0" rIns="0">
            <a:spAutoFit/>
          </a:bodyPr>
          <a:lstStyle/>
          <a:p>
            <a:pPr algn="l" marL="0" indent="0" lvl="0">
              <a:lnSpc>
                <a:spcPts val="5862"/>
              </a:lnSpc>
              <a:spcBef>
                <a:spcPct val="0"/>
              </a:spcBef>
            </a:pPr>
            <a:r>
              <a:rPr lang="en-US" sz="5921" spc="207">
                <a:solidFill>
                  <a:srgbClr val="040506"/>
                </a:solidFill>
                <a:latin typeface="Codec Pro ExtraBold"/>
                <a:ea typeface="Codec Pro ExtraBold"/>
                <a:cs typeface="Codec Pro ExtraBold"/>
                <a:sym typeface="Codec Pro ExtraBold"/>
              </a:rPr>
              <a:t>Introduction</a:t>
            </a:r>
          </a:p>
        </p:txBody>
      </p:sp>
      <p:sp>
        <p:nvSpPr>
          <p:cNvPr name="Freeform 17" id="17"/>
          <p:cNvSpPr/>
          <p:nvPr/>
        </p:nvSpPr>
        <p:spPr>
          <a:xfrm flipH="false" flipV="false" rot="-10800000">
            <a:off x="-305814" y="-323115"/>
            <a:ext cx="8744064" cy="2511931"/>
          </a:xfrm>
          <a:custGeom>
            <a:avLst/>
            <a:gdLst/>
            <a:ahLst/>
            <a:cxnLst/>
            <a:rect r="r" b="b" t="t" l="l"/>
            <a:pathLst>
              <a:path h="2511931" w="8744064">
                <a:moveTo>
                  <a:pt x="0" y="0"/>
                </a:moveTo>
                <a:lnTo>
                  <a:pt x="8744064" y="0"/>
                </a:lnTo>
                <a:lnTo>
                  <a:pt x="8744064" y="2511931"/>
                </a:lnTo>
                <a:lnTo>
                  <a:pt x="0" y="2511931"/>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8" id="18"/>
          <p:cNvSpPr/>
          <p:nvPr/>
        </p:nvSpPr>
        <p:spPr>
          <a:xfrm flipH="false" flipV="false" rot="0">
            <a:off x="8438250" y="3691729"/>
            <a:ext cx="9319253" cy="5994702"/>
          </a:xfrm>
          <a:custGeom>
            <a:avLst/>
            <a:gdLst/>
            <a:ahLst/>
            <a:cxnLst/>
            <a:rect r="r" b="b" t="t" l="l"/>
            <a:pathLst>
              <a:path h="5994702" w="9319253">
                <a:moveTo>
                  <a:pt x="0" y="0"/>
                </a:moveTo>
                <a:lnTo>
                  <a:pt x="9319254" y="0"/>
                </a:lnTo>
                <a:lnTo>
                  <a:pt x="9319254" y="5994702"/>
                </a:lnTo>
                <a:lnTo>
                  <a:pt x="0" y="5994702"/>
                </a:lnTo>
                <a:lnTo>
                  <a:pt x="0" y="0"/>
                </a:lnTo>
                <a:close/>
              </a:path>
            </a:pathLst>
          </a:custGeom>
          <a:blipFill>
            <a:blip r:embed="rId14"/>
            <a:stretch>
              <a:fillRect l="0" t="-1686" r="0" b="-1887"/>
            </a:stretch>
          </a:blipFill>
        </p:spPr>
      </p:sp>
      <p:grpSp>
        <p:nvGrpSpPr>
          <p:cNvPr name="Group 19" id="19"/>
          <p:cNvGrpSpPr/>
          <p:nvPr/>
        </p:nvGrpSpPr>
        <p:grpSpPr>
          <a:xfrm rot="0">
            <a:off x="9103496" y="3510346"/>
            <a:ext cx="380297" cy="362766"/>
            <a:chOff x="0" y="0"/>
            <a:chExt cx="587326" cy="560252"/>
          </a:xfrm>
        </p:grpSpPr>
        <p:sp>
          <p:nvSpPr>
            <p:cNvPr name="Freeform 20" id="20"/>
            <p:cNvSpPr/>
            <p:nvPr/>
          </p:nvSpPr>
          <p:spPr>
            <a:xfrm flipH="false" flipV="false" rot="0">
              <a:off x="0" y="0"/>
              <a:ext cx="587375" cy="560197"/>
            </a:xfrm>
            <a:custGeom>
              <a:avLst/>
              <a:gdLst/>
              <a:ahLst/>
              <a:cxnLst/>
              <a:rect r="r" b="b" t="t" l="l"/>
              <a:pathLst>
                <a:path h="560197" w="587375">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1C5739"/>
            </a:solidFill>
          </p:spPr>
        </p:sp>
      </p:grpSp>
      <p:grpSp>
        <p:nvGrpSpPr>
          <p:cNvPr name="Group 21" id="21"/>
          <p:cNvGrpSpPr/>
          <p:nvPr/>
        </p:nvGrpSpPr>
        <p:grpSpPr>
          <a:xfrm rot="0">
            <a:off x="16214696" y="3510346"/>
            <a:ext cx="380297" cy="362766"/>
            <a:chOff x="0" y="0"/>
            <a:chExt cx="587326" cy="560252"/>
          </a:xfrm>
        </p:grpSpPr>
        <p:sp>
          <p:nvSpPr>
            <p:cNvPr name="Freeform 22" id="22"/>
            <p:cNvSpPr/>
            <p:nvPr/>
          </p:nvSpPr>
          <p:spPr>
            <a:xfrm flipH="false" flipV="false" rot="0">
              <a:off x="0" y="0"/>
              <a:ext cx="587375" cy="560197"/>
            </a:xfrm>
            <a:custGeom>
              <a:avLst/>
              <a:gdLst/>
              <a:ahLst/>
              <a:cxnLst/>
              <a:rect r="r" b="b" t="t" l="l"/>
              <a:pathLst>
                <a:path h="560197" w="587375">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1C5739"/>
            </a:solidFill>
          </p:spPr>
        </p:sp>
      </p:grpSp>
      <p:grpSp>
        <p:nvGrpSpPr>
          <p:cNvPr name="Group 23" id="23"/>
          <p:cNvGrpSpPr/>
          <p:nvPr/>
        </p:nvGrpSpPr>
        <p:grpSpPr>
          <a:xfrm rot="0">
            <a:off x="13843674" y="3510346"/>
            <a:ext cx="380297" cy="362766"/>
            <a:chOff x="0" y="0"/>
            <a:chExt cx="587326" cy="560252"/>
          </a:xfrm>
        </p:grpSpPr>
        <p:sp>
          <p:nvSpPr>
            <p:cNvPr name="Freeform 24" id="24"/>
            <p:cNvSpPr/>
            <p:nvPr/>
          </p:nvSpPr>
          <p:spPr>
            <a:xfrm flipH="false" flipV="false" rot="0">
              <a:off x="0" y="0"/>
              <a:ext cx="587375" cy="560197"/>
            </a:xfrm>
            <a:custGeom>
              <a:avLst/>
              <a:gdLst/>
              <a:ahLst/>
              <a:cxnLst/>
              <a:rect r="r" b="b" t="t" l="l"/>
              <a:pathLst>
                <a:path h="560197" w="587375">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1C5739"/>
            </a:solidFill>
          </p:spPr>
        </p:sp>
      </p:grpSp>
      <p:grpSp>
        <p:nvGrpSpPr>
          <p:cNvPr name="Group 25" id="25"/>
          <p:cNvGrpSpPr/>
          <p:nvPr/>
        </p:nvGrpSpPr>
        <p:grpSpPr>
          <a:xfrm rot="0">
            <a:off x="11474517" y="3510346"/>
            <a:ext cx="380297" cy="362766"/>
            <a:chOff x="0" y="0"/>
            <a:chExt cx="587326" cy="560252"/>
          </a:xfrm>
        </p:grpSpPr>
        <p:sp>
          <p:nvSpPr>
            <p:cNvPr name="Freeform 26" id="26"/>
            <p:cNvSpPr/>
            <p:nvPr/>
          </p:nvSpPr>
          <p:spPr>
            <a:xfrm flipH="false" flipV="false" rot="0">
              <a:off x="0" y="0"/>
              <a:ext cx="587375" cy="560197"/>
            </a:xfrm>
            <a:custGeom>
              <a:avLst/>
              <a:gdLst/>
              <a:ahLst/>
              <a:cxnLst/>
              <a:rect r="r" b="b" t="t" l="l"/>
              <a:pathLst>
                <a:path h="560197" w="587375">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1C5739"/>
            </a:solidFill>
          </p:spPr>
        </p:sp>
      </p:grpSp>
      <p:sp>
        <p:nvSpPr>
          <p:cNvPr name="TextBox 27" id="27"/>
          <p:cNvSpPr txBox="true"/>
          <p:nvPr/>
        </p:nvSpPr>
        <p:spPr>
          <a:xfrm rot="0">
            <a:off x="777620" y="2883566"/>
            <a:ext cx="7255907" cy="4572038"/>
          </a:xfrm>
          <a:prstGeom prst="rect">
            <a:avLst/>
          </a:prstGeom>
        </p:spPr>
        <p:txBody>
          <a:bodyPr anchor="t" rtlCol="false" tIns="0" lIns="0" bIns="0" rIns="0">
            <a:spAutoFit/>
          </a:bodyPr>
          <a:lstStyle/>
          <a:p>
            <a:pPr algn="just" marL="0" indent="0" lvl="0">
              <a:lnSpc>
                <a:spcPts val="3326"/>
              </a:lnSpc>
              <a:spcBef>
                <a:spcPct val="0"/>
              </a:spcBef>
            </a:pPr>
            <a:r>
              <a:rPr lang="en-US" sz="2410" spc="236">
                <a:solidFill>
                  <a:srgbClr val="231F20"/>
                </a:solidFill>
                <a:latin typeface="Open Sauce"/>
                <a:ea typeface="Open Sauce"/>
                <a:cs typeface="Open Sauce"/>
                <a:sym typeface="Open Sauce"/>
              </a:rPr>
              <a:t>Agriculture plays a key role in food security and economic development, but productivity is shaped by complex environmental,fertilizer,and management factors that vary by region. This study aims to quantify the impact of variables like soil quality, seed variety, fertilizer use, climate conditions, and irrigation practices on crop yield, providing insights for optimizing farming practices and promoting sustainable agriculture</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TextBox 3" id="3"/>
          <p:cNvSpPr txBox="true"/>
          <p:nvPr/>
        </p:nvSpPr>
        <p:spPr>
          <a:xfrm rot="0">
            <a:off x="3463770" y="3793552"/>
            <a:ext cx="5435861" cy="2109738"/>
          </a:xfrm>
          <a:prstGeom prst="rect">
            <a:avLst/>
          </a:prstGeom>
        </p:spPr>
        <p:txBody>
          <a:bodyPr anchor="t" rtlCol="false" tIns="0" lIns="0" bIns="0" rIns="0">
            <a:spAutoFit/>
          </a:bodyPr>
          <a:lstStyle/>
          <a:p>
            <a:pPr algn="ctr" marL="0" indent="0" lvl="0">
              <a:lnSpc>
                <a:spcPts val="7602"/>
              </a:lnSpc>
            </a:pPr>
            <a:r>
              <a:rPr lang="en-US" sz="8174" spc="882">
                <a:solidFill>
                  <a:srgbClr val="231F20"/>
                </a:solidFill>
                <a:latin typeface="Codec Pro ExtraBold"/>
                <a:ea typeface="Codec Pro ExtraBold"/>
                <a:cs typeface="Codec Pro ExtraBold"/>
                <a:sym typeface="Codec Pro ExtraBold"/>
              </a:rPr>
              <a:t>THANK YOU</a:t>
            </a:r>
          </a:p>
        </p:txBody>
      </p:sp>
      <p:grpSp>
        <p:nvGrpSpPr>
          <p:cNvPr name="Group 4" id="4"/>
          <p:cNvGrpSpPr>
            <a:grpSpLocks noChangeAspect="true"/>
          </p:cNvGrpSpPr>
          <p:nvPr/>
        </p:nvGrpSpPr>
        <p:grpSpPr>
          <a:xfrm rot="0">
            <a:off x="10192940" y="0"/>
            <a:ext cx="8603573" cy="10287000"/>
            <a:chOff x="0" y="0"/>
            <a:chExt cx="8603361" cy="10286746"/>
          </a:xfrm>
        </p:grpSpPr>
        <p:sp>
          <p:nvSpPr>
            <p:cNvPr name="Freeform 5" id="5"/>
            <p:cNvSpPr/>
            <p:nvPr/>
          </p:nvSpPr>
          <p:spPr>
            <a:xfrm flipH="false" flipV="false" rot="0">
              <a:off x="-2794" y="-128"/>
              <a:ext cx="8606155" cy="10286874"/>
            </a:xfrm>
            <a:custGeom>
              <a:avLst/>
              <a:gdLst/>
              <a:ahLst/>
              <a:cxnLst/>
              <a:rect r="r" b="b" t="t" l="l"/>
              <a:pathLst>
                <a:path h="10286874" w="8606155">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3"/>
              <a:stretch>
                <a:fillRect l="-39675" t="0" r="-39675" b="0"/>
              </a:stretch>
            </a:blipFill>
          </p:spPr>
        </p:sp>
      </p:grpSp>
      <p:grpSp>
        <p:nvGrpSpPr>
          <p:cNvPr name="Group 6" id="6"/>
          <p:cNvGrpSpPr/>
          <p:nvPr/>
        </p:nvGrpSpPr>
        <p:grpSpPr>
          <a:xfrm rot="826432">
            <a:off x="-18353104" y="-3567159"/>
            <a:ext cx="21026341" cy="12831921"/>
            <a:chOff x="0" y="0"/>
            <a:chExt cx="5537802" cy="3379601"/>
          </a:xfrm>
        </p:grpSpPr>
        <p:sp>
          <p:nvSpPr>
            <p:cNvPr name="Freeform 7" id="7"/>
            <p:cNvSpPr/>
            <p:nvPr/>
          </p:nvSpPr>
          <p:spPr>
            <a:xfrm flipH="false" flipV="false" rot="0">
              <a:off x="0" y="0"/>
              <a:ext cx="5537802" cy="3379601"/>
            </a:xfrm>
            <a:custGeom>
              <a:avLst/>
              <a:gdLst/>
              <a:ahLst/>
              <a:cxnLst/>
              <a:rect r="r" b="b" t="t" l="l"/>
              <a:pathLst>
                <a:path h="3379601" w="5537802">
                  <a:moveTo>
                    <a:pt x="0" y="0"/>
                  </a:moveTo>
                  <a:lnTo>
                    <a:pt x="5537802" y="0"/>
                  </a:lnTo>
                  <a:lnTo>
                    <a:pt x="5537802" y="3379601"/>
                  </a:lnTo>
                  <a:lnTo>
                    <a:pt x="0" y="3379601"/>
                  </a:lnTo>
                  <a:close/>
                </a:path>
              </a:pathLst>
            </a:custGeom>
            <a:solidFill>
              <a:srgbClr val="1C5739"/>
            </a:solidFill>
          </p:spPr>
        </p:sp>
        <p:sp>
          <p:nvSpPr>
            <p:cNvPr name="TextBox 8" id="8"/>
            <p:cNvSpPr txBox="true"/>
            <p:nvPr/>
          </p:nvSpPr>
          <p:spPr>
            <a:xfrm>
              <a:off x="0" y="-19050"/>
              <a:ext cx="5537802" cy="3398651"/>
            </a:xfrm>
            <a:prstGeom prst="rect">
              <a:avLst/>
            </a:prstGeom>
          </p:spPr>
          <p:txBody>
            <a:bodyPr anchor="ctr" rtlCol="false" tIns="50800" lIns="50800" bIns="50800" rIns="50800"/>
            <a:lstStyle/>
            <a:p>
              <a:pPr algn="ctr">
                <a:lnSpc>
                  <a:spcPts val="2859"/>
                </a:lnSpc>
              </a:pPr>
            </a:p>
          </p:txBody>
        </p:sp>
      </p:grpSp>
      <p:grpSp>
        <p:nvGrpSpPr>
          <p:cNvPr name="Group 9" id="9"/>
          <p:cNvGrpSpPr/>
          <p:nvPr/>
        </p:nvGrpSpPr>
        <p:grpSpPr>
          <a:xfrm rot="773821">
            <a:off x="10036024" y="4365564"/>
            <a:ext cx="313833" cy="8482349"/>
            <a:chOff x="0" y="0"/>
            <a:chExt cx="82656" cy="2234034"/>
          </a:xfrm>
        </p:grpSpPr>
        <p:sp>
          <p:nvSpPr>
            <p:cNvPr name="Freeform 10" id="10"/>
            <p:cNvSpPr/>
            <p:nvPr/>
          </p:nvSpPr>
          <p:spPr>
            <a:xfrm flipH="false" flipV="false" rot="0">
              <a:off x="0" y="0"/>
              <a:ext cx="82656" cy="2234034"/>
            </a:xfrm>
            <a:custGeom>
              <a:avLst/>
              <a:gdLst/>
              <a:ahLst/>
              <a:cxnLst/>
              <a:rect r="r" b="b" t="t" l="l"/>
              <a:pathLst>
                <a:path h="2234034" w="82656">
                  <a:moveTo>
                    <a:pt x="0" y="0"/>
                  </a:moveTo>
                  <a:lnTo>
                    <a:pt x="82656" y="0"/>
                  </a:lnTo>
                  <a:lnTo>
                    <a:pt x="82656" y="2234034"/>
                  </a:lnTo>
                  <a:lnTo>
                    <a:pt x="0" y="2234034"/>
                  </a:lnTo>
                  <a:close/>
                </a:path>
              </a:pathLst>
            </a:custGeom>
            <a:solidFill>
              <a:srgbClr val="1C5739"/>
            </a:solidFill>
          </p:spPr>
        </p:sp>
        <p:sp>
          <p:nvSpPr>
            <p:cNvPr name="TextBox 11" id="11"/>
            <p:cNvSpPr txBox="true"/>
            <p:nvPr/>
          </p:nvSpPr>
          <p:spPr>
            <a:xfrm>
              <a:off x="0" y="-19050"/>
              <a:ext cx="82656" cy="2253084"/>
            </a:xfrm>
            <a:prstGeom prst="rect">
              <a:avLst/>
            </a:prstGeom>
          </p:spPr>
          <p:txBody>
            <a:bodyPr anchor="ctr" rtlCol="false" tIns="50800" lIns="50800" bIns="50800" rIns="50800"/>
            <a:lstStyle/>
            <a:p>
              <a:pPr algn="ctr">
                <a:lnSpc>
                  <a:spcPts val="2859"/>
                </a:lnSpc>
              </a:pPr>
            </a:p>
          </p:txBody>
        </p:sp>
      </p:grpSp>
      <p:grpSp>
        <p:nvGrpSpPr>
          <p:cNvPr name="Group 12" id="12"/>
          <p:cNvGrpSpPr/>
          <p:nvPr/>
        </p:nvGrpSpPr>
        <p:grpSpPr>
          <a:xfrm rot="773821">
            <a:off x="3741572" y="-4834013"/>
            <a:ext cx="313833" cy="8482349"/>
            <a:chOff x="0" y="0"/>
            <a:chExt cx="82656" cy="2234034"/>
          </a:xfrm>
        </p:grpSpPr>
        <p:sp>
          <p:nvSpPr>
            <p:cNvPr name="Freeform 13" id="13"/>
            <p:cNvSpPr/>
            <p:nvPr/>
          </p:nvSpPr>
          <p:spPr>
            <a:xfrm flipH="false" flipV="false" rot="0">
              <a:off x="0" y="0"/>
              <a:ext cx="82656" cy="2234034"/>
            </a:xfrm>
            <a:custGeom>
              <a:avLst/>
              <a:gdLst/>
              <a:ahLst/>
              <a:cxnLst/>
              <a:rect r="r" b="b" t="t" l="l"/>
              <a:pathLst>
                <a:path h="2234034" w="82656">
                  <a:moveTo>
                    <a:pt x="0" y="0"/>
                  </a:moveTo>
                  <a:lnTo>
                    <a:pt x="82656" y="0"/>
                  </a:lnTo>
                  <a:lnTo>
                    <a:pt x="82656" y="2234034"/>
                  </a:lnTo>
                  <a:lnTo>
                    <a:pt x="0" y="2234034"/>
                  </a:lnTo>
                  <a:close/>
                </a:path>
              </a:pathLst>
            </a:custGeom>
            <a:solidFill>
              <a:srgbClr val="397D5A"/>
            </a:solidFill>
          </p:spPr>
        </p:sp>
        <p:sp>
          <p:nvSpPr>
            <p:cNvPr name="TextBox 14" id="14"/>
            <p:cNvSpPr txBox="true"/>
            <p:nvPr/>
          </p:nvSpPr>
          <p:spPr>
            <a:xfrm>
              <a:off x="0" y="-19050"/>
              <a:ext cx="82656" cy="2253084"/>
            </a:xfrm>
            <a:prstGeom prst="rect">
              <a:avLst/>
            </a:prstGeom>
          </p:spPr>
          <p:txBody>
            <a:bodyPr anchor="ctr" rtlCol="false" tIns="50800" lIns="50800" bIns="50800" rIns="50800"/>
            <a:lstStyle/>
            <a:p>
              <a:pPr algn="ctr">
                <a:lnSpc>
                  <a:spcPts val="2859"/>
                </a:lnSpc>
              </a:pPr>
            </a:p>
          </p:txBody>
        </p:sp>
      </p:grpSp>
      <p:sp>
        <p:nvSpPr>
          <p:cNvPr name="Freeform 15" id="15"/>
          <p:cNvSpPr/>
          <p:nvPr/>
        </p:nvSpPr>
        <p:spPr>
          <a:xfrm flipH="false" flipV="false" rot="0">
            <a:off x="5555774" y="1374772"/>
            <a:ext cx="1251853" cy="1303541"/>
          </a:xfrm>
          <a:custGeom>
            <a:avLst/>
            <a:gdLst/>
            <a:ahLst/>
            <a:cxnLst/>
            <a:rect r="r" b="b" t="t" l="l"/>
            <a:pathLst>
              <a:path h="1303541" w="1251853">
                <a:moveTo>
                  <a:pt x="0" y="0"/>
                </a:moveTo>
                <a:lnTo>
                  <a:pt x="1251853" y="0"/>
                </a:lnTo>
                <a:lnTo>
                  <a:pt x="1251853" y="1303540"/>
                </a:lnTo>
                <a:lnTo>
                  <a:pt x="0" y="130354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4697173" y="2630687"/>
            <a:ext cx="2969056" cy="461749"/>
          </a:xfrm>
          <a:prstGeom prst="rect">
            <a:avLst/>
          </a:prstGeom>
        </p:spPr>
        <p:txBody>
          <a:bodyPr anchor="t" rtlCol="false" tIns="0" lIns="0" bIns="0" rIns="0">
            <a:spAutoFit/>
          </a:bodyPr>
          <a:lstStyle/>
          <a:p>
            <a:pPr algn="ctr">
              <a:lnSpc>
                <a:spcPts val="3847"/>
              </a:lnSpc>
            </a:pPr>
            <a:r>
              <a:rPr lang="en-US" sz="2748" spc="137">
                <a:solidFill>
                  <a:srgbClr val="1C5739"/>
                </a:solidFill>
                <a:latin typeface="Open Sauce"/>
                <a:ea typeface="Open Sauce"/>
                <a:cs typeface="Open Sauce"/>
                <a:sym typeface="Open Sauce"/>
              </a:rPr>
              <a:t>group 08</a:t>
            </a:r>
          </a:p>
        </p:txBody>
      </p:sp>
      <p:sp>
        <p:nvSpPr>
          <p:cNvPr name="TextBox 17" id="17"/>
          <p:cNvSpPr txBox="true"/>
          <p:nvPr/>
        </p:nvSpPr>
        <p:spPr>
          <a:xfrm rot="0">
            <a:off x="2520713" y="7903486"/>
            <a:ext cx="7983975" cy="1804605"/>
          </a:xfrm>
          <a:prstGeom prst="rect">
            <a:avLst/>
          </a:prstGeom>
        </p:spPr>
        <p:txBody>
          <a:bodyPr anchor="t" rtlCol="false" tIns="0" lIns="0" bIns="0" rIns="0">
            <a:spAutoFit/>
          </a:bodyPr>
          <a:lstStyle/>
          <a:p>
            <a:pPr algn="l">
              <a:lnSpc>
                <a:spcPts val="2908"/>
              </a:lnSpc>
            </a:pPr>
            <a:r>
              <a:rPr lang="en-US" sz="2077" spc="-78">
                <a:solidFill>
                  <a:srgbClr val="000000"/>
                </a:solidFill>
                <a:latin typeface="Open Sauce"/>
                <a:ea typeface="Open Sauce"/>
                <a:cs typeface="Open Sauce"/>
                <a:sym typeface="Open Sauce"/>
              </a:rPr>
              <a:t>Department of Statistics &amp; Computer Science,</a:t>
            </a:r>
          </a:p>
          <a:p>
            <a:pPr algn="l">
              <a:lnSpc>
                <a:spcPts val="2908"/>
              </a:lnSpc>
            </a:pPr>
            <a:r>
              <a:rPr lang="en-US" sz="2077" spc="-78">
                <a:solidFill>
                  <a:srgbClr val="000000"/>
                </a:solidFill>
                <a:latin typeface="Open Sauce"/>
                <a:ea typeface="Open Sauce"/>
                <a:cs typeface="Open Sauce"/>
                <a:sym typeface="Open Sauce"/>
              </a:rPr>
              <a:t>Faculty of Science,</a:t>
            </a:r>
          </a:p>
          <a:p>
            <a:pPr algn="l">
              <a:lnSpc>
                <a:spcPts val="2908"/>
              </a:lnSpc>
            </a:pPr>
            <a:r>
              <a:rPr lang="en-US" sz="2077" spc="-78">
                <a:solidFill>
                  <a:srgbClr val="000000"/>
                </a:solidFill>
                <a:latin typeface="Open Sauce"/>
                <a:ea typeface="Open Sauce"/>
                <a:cs typeface="Open Sauce"/>
                <a:sym typeface="Open Sauce"/>
              </a:rPr>
              <a:t>University of Kelaniya,</a:t>
            </a:r>
          </a:p>
          <a:p>
            <a:pPr algn="l">
              <a:lnSpc>
                <a:spcPts val="2908"/>
              </a:lnSpc>
            </a:pPr>
          </a:p>
          <a:p>
            <a:pPr algn="l">
              <a:lnSpc>
                <a:spcPts val="2908"/>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0">
            <a:off x="14592495" y="7573922"/>
            <a:ext cx="4687320" cy="4687320"/>
          </a:xfrm>
          <a:custGeom>
            <a:avLst/>
            <a:gdLst/>
            <a:ahLst/>
            <a:cxnLst/>
            <a:rect r="r" b="b" t="t" l="l"/>
            <a:pathLst>
              <a:path h="4687320" w="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6887962" y="5985119"/>
            <a:ext cx="2085109" cy="208510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5" id="5"/>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6" id="6"/>
          <p:cNvSpPr/>
          <p:nvPr/>
        </p:nvSpPr>
        <p:spPr>
          <a:xfrm flipH="false" flipV="false" rot="0">
            <a:off x="-1560220" y="1728186"/>
            <a:ext cx="4687320" cy="4687320"/>
          </a:xfrm>
          <a:custGeom>
            <a:avLst/>
            <a:gdLst/>
            <a:ahLst/>
            <a:cxnLst/>
            <a:rect r="r" b="b" t="t" l="l"/>
            <a:pathLst>
              <a:path h="4687320" w="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1784766" y="-3971283"/>
            <a:ext cx="8637895" cy="8637895"/>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9" id="9"/>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10" id="10"/>
          <p:cNvGrpSpPr/>
          <p:nvPr/>
        </p:nvGrpSpPr>
        <p:grpSpPr>
          <a:xfrm rot="0">
            <a:off x="2828170" y="8007173"/>
            <a:ext cx="1164616" cy="1910409"/>
            <a:chOff x="0" y="0"/>
            <a:chExt cx="1451520" cy="2381040"/>
          </a:xfrm>
        </p:grpSpPr>
        <p:sp>
          <p:nvSpPr>
            <p:cNvPr name="Freeform 11" id="11"/>
            <p:cNvSpPr/>
            <p:nvPr/>
          </p:nvSpPr>
          <p:spPr>
            <a:xfrm flipH="false" flipV="false" rot="0">
              <a:off x="0" y="-19812"/>
              <a:ext cx="1474216" cy="2444877"/>
            </a:xfrm>
            <a:custGeom>
              <a:avLst/>
              <a:gdLst/>
              <a:ahLst/>
              <a:cxnLst/>
              <a:rect r="r" b="b" t="t" l="l"/>
              <a:pathLst>
                <a:path h="2444877" w="1474216">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name="Group 12" id="12"/>
          <p:cNvGrpSpPr/>
          <p:nvPr/>
        </p:nvGrpSpPr>
        <p:grpSpPr>
          <a:xfrm rot="0">
            <a:off x="2665262" y="8652885"/>
            <a:ext cx="325815" cy="605415"/>
            <a:chOff x="0" y="0"/>
            <a:chExt cx="406080" cy="754560"/>
          </a:xfrm>
        </p:grpSpPr>
        <p:sp>
          <p:nvSpPr>
            <p:cNvPr name="Freeform 13" id="13"/>
            <p:cNvSpPr/>
            <p:nvPr/>
          </p:nvSpPr>
          <p:spPr>
            <a:xfrm flipH="false" flipV="false" rot="0">
              <a:off x="0" y="-32385"/>
              <a:ext cx="446659" cy="842137"/>
            </a:xfrm>
            <a:custGeom>
              <a:avLst/>
              <a:gdLst/>
              <a:ahLst/>
              <a:cxnLst/>
              <a:rect r="r" b="b" t="t" l="l"/>
              <a:pathLst>
                <a:path h="842137" w="446659">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name="Group 14" id="14"/>
          <p:cNvGrpSpPr/>
          <p:nvPr/>
        </p:nvGrpSpPr>
        <p:grpSpPr>
          <a:xfrm rot="0">
            <a:off x="12483797" y="8376591"/>
            <a:ext cx="1165193" cy="1910409"/>
            <a:chOff x="0" y="0"/>
            <a:chExt cx="1452240" cy="2381040"/>
          </a:xfrm>
        </p:grpSpPr>
        <p:sp>
          <p:nvSpPr>
            <p:cNvPr name="Freeform 15" id="15"/>
            <p:cNvSpPr/>
            <p:nvPr/>
          </p:nvSpPr>
          <p:spPr>
            <a:xfrm flipH="false" flipV="false" rot="0">
              <a:off x="-19685" y="-19812"/>
              <a:ext cx="1474216" cy="2444877"/>
            </a:xfrm>
            <a:custGeom>
              <a:avLst/>
              <a:gdLst/>
              <a:ahLst/>
              <a:cxnLst/>
              <a:rect r="r" b="b" t="t" l="l"/>
              <a:pathLst>
                <a:path h="2444877" w="1474216">
                  <a:moveTo>
                    <a:pt x="78994" y="1078484"/>
                  </a:moveTo>
                  <a:lnTo>
                    <a:pt x="1078611" y="78994"/>
                  </a:lnTo>
                  <a:cubicBezTo>
                    <a:pt x="1158240" y="0"/>
                    <a:pt x="1287145" y="0"/>
                    <a:pt x="1366774" y="78994"/>
                  </a:cubicBezTo>
                  <a:lnTo>
                    <a:pt x="1474216" y="186436"/>
                  </a:lnTo>
                  <a:lnTo>
                    <a:pt x="582549" y="1078484"/>
                  </a:lnTo>
                  <a:cubicBezTo>
                    <a:pt x="502920" y="1157986"/>
                    <a:pt x="502920" y="1287018"/>
                    <a:pt x="582549" y="1366520"/>
                  </a:cubicBezTo>
                  <a:lnTo>
                    <a:pt x="1474216" y="2257933"/>
                  </a:lnTo>
                  <a:lnTo>
                    <a:pt x="1366774" y="2365375"/>
                  </a:lnTo>
                  <a:cubicBezTo>
                    <a:pt x="1287145" y="2444877"/>
                    <a:pt x="1158240" y="2444877"/>
                    <a:pt x="1078611" y="2365375"/>
                  </a:cubicBezTo>
                  <a:lnTo>
                    <a:pt x="78994" y="1366012"/>
                  </a:lnTo>
                  <a:cubicBezTo>
                    <a:pt x="0" y="1286510"/>
                    <a:pt x="0" y="1158113"/>
                    <a:pt x="78994" y="1078484"/>
                  </a:cubicBezTo>
                  <a:close/>
                </a:path>
              </a:pathLst>
            </a:custGeom>
            <a:solidFill>
              <a:srgbClr val="397D5A"/>
            </a:solidFill>
          </p:spPr>
        </p:sp>
      </p:grpSp>
      <p:grpSp>
        <p:nvGrpSpPr>
          <p:cNvPr name="Group 16" id="16"/>
          <p:cNvGrpSpPr/>
          <p:nvPr/>
        </p:nvGrpSpPr>
        <p:grpSpPr>
          <a:xfrm rot="0">
            <a:off x="13486083" y="9029088"/>
            <a:ext cx="325815" cy="605415"/>
            <a:chOff x="0" y="0"/>
            <a:chExt cx="406080" cy="754560"/>
          </a:xfrm>
        </p:grpSpPr>
        <p:sp>
          <p:nvSpPr>
            <p:cNvPr name="Freeform 17" id="17"/>
            <p:cNvSpPr/>
            <p:nvPr/>
          </p:nvSpPr>
          <p:spPr>
            <a:xfrm flipH="false" flipV="false" rot="0">
              <a:off x="-24257" y="-32385"/>
              <a:ext cx="447294" cy="842264"/>
            </a:xfrm>
            <a:custGeom>
              <a:avLst/>
              <a:gdLst/>
              <a:ahLst/>
              <a:cxnLst/>
              <a:rect r="r" b="b" t="t" l="l"/>
              <a:pathLst>
                <a:path h="842264" w="447294">
                  <a:moveTo>
                    <a:pt x="96901" y="596138"/>
                  </a:moveTo>
                  <a:lnTo>
                    <a:pt x="281940" y="781304"/>
                  </a:lnTo>
                  <a:cubicBezTo>
                    <a:pt x="342900" y="842264"/>
                    <a:pt x="447294" y="799338"/>
                    <a:pt x="447294" y="712851"/>
                  </a:cubicBezTo>
                  <a:lnTo>
                    <a:pt x="447294" y="129413"/>
                  </a:lnTo>
                  <a:cubicBezTo>
                    <a:pt x="447294" y="42926"/>
                    <a:pt x="342900" y="0"/>
                    <a:pt x="281940" y="60960"/>
                  </a:cubicBezTo>
                  <a:lnTo>
                    <a:pt x="96901" y="246126"/>
                  </a:lnTo>
                  <a:cubicBezTo>
                    <a:pt x="0" y="343027"/>
                    <a:pt x="0" y="499237"/>
                    <a:pt x="96901" y="596138"/>
                  </a:cubicBezTo>
                  <a:close/>
                </a:path>
              </a:pathLst>
            </a:custGeom>
            <a:solidFill>
              <a:srgbClr val="397D5A"/>
            </a:solidFill>
          </p:spPr>
        </p:sp>
      </p:grpSp>
      <p:sp>
        <p:nvSpPr>
          <p:cNvPr name="Freeform 18" id="18"/>
          <p:cNvSpPr/>
          <p:nvPr/>
        </p:nvSpPr>
        <p:spPr>
          <a:xfrm flipH="false" flipV="false" rot="0">
            <a:off x="8747792" y="1741356"/>
            <a:ext cx="847584" cy="1009028"/>
          </a:xfrm>
          <a:custGeom>
            <a:avLst/>
            <a:gdLst/>
            <a:ahLst/>
            <a:cxnLst/>
            <a:rect r="r" b="b" t="t" l="l"/>
            <a:pathLst>
              <a:path h="1009028" w="847584">
                <a:moveTo>
                  <a:pt x="0" y="0"/>
                </a:moveTo>
                <a:lnTo>
                  <a:pt x="847584" y="0"/>
                </a:lnTo>
                <a:lnTo>
                  <a:pt x="847584" y="1009028"/>
                </a:lnTo>
                <a:lnTo>
                  <a:pt x="0" y="10090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9" id="19"/>
          <p:cNvSpPr/>
          <p:nvPr/>
        </p:nvSpPr>
        <p:spPr>
          <a:xfrm flipH="false" flipV="false" rot="0">
            <a:off x="3410478" y="6515526"/>
            <a:ext cx="976021" cy="1071481"/>
          </a:xfrm>
          <a:custGeom>
            <a:avLst/>
            <a:gdLst/>
            <a:ahLst/>
            <a:cxnLst/>
            <a:rect r="r" b="b" t="t" l="l"/>
            <a:pathLst>
              <a:path h="1071481" w="976021">
                <a:moveTo>
                  <a:pt x="0" y="0"/>
                </a:moveTo>
                <a:lnTo>
                  <a:pt x="976021" y="0"/>
                </a:lnTo>
                <a:lnTo>
                  <a:pt x="976021" y="1071480"/>
                </a:lnTo>
                <a:lnTo>
                  <a:pt x="0" y="107148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0" id="20"/>
          <p:cNvSpPr txBox="true"/>
          <p:nvPr/>
        </p:nvSpPr>
        <p:spPr>
          <a:xfrm rot="0">
            <a:off x="5643070" y="3233412"/>
            <a:ext cx="11244892" cy="4054307"/>
          </a:xfrm>
          <a:prstGeom prst="rect">
            <a:avLst/>
          </a:prstGeom>
        </p:spPr>
        <p:txBody>
          <a:bodyPr anchor="t" rtlCol="false" tIns="0" lIns="0" bIns="0" rIns="0">
            <a:spAutoFit/>
          </a:bodyPr>
          <a:lstStyle/>
          <a:p>
            <a:pPr algn="just" marL="0" indent="0" lvl="0">
              <a:lnSpc>
                <a:spcPts val="3614"/>
              </a:lnSpc>
              <a:spcBef>
                <a:spcPct val="0"/>
              </a:spcBef>
            </a:pPr>
            <a:r>
              <a:rPr lang="en-US" sz="2619" spc="256">
                <a:solidFill>
                  <a:srgbClr val="1C5739"/>
                </a:solidFill>
                <a:latin typeface="Open Sauce"/>
                <a:ea typeface="Open Sauce"/>
                <a:cs typeface="Open Sauce"/>
                <a:sym typeface="Open Sauce"/>
              </a:rPr>
              <a:t>Despite significant advancements in agricultural practices, there remains a gap in understanding how various environmental, fertilizer, and management factors interact to affect agricultural yield. Farmers often rely on traditional knowledge or trial-and-error approaches to determine the optimal conditions for crop production. However, these methods may not fully account for the complex relationships between multiple variables, leading to suboptimal yields and inefficiencies in resource use.</a:t>
            </a:r>
          </a:p>
        </p:txBody>
      </p:sp>
      <p:sp>
        <p:nvSpPr>
          <p:cNvPr name="TextBox 21" id="21"/>
          <p:cNvSpPr txBox="true"/>
          <p:nvPr/>
        </p:nvSpPr>
        <p:spPr>
          <a:xfrm rot="0">
            <a:off x="1095769" y="828675"/>
            <a:ext cx="5605439" cy="2139836"/>
          </a:xfrm>
          <a:prstGeom prst="rect">
            <a:avLst/>
          </a:prstGeom>
        </p:spPr>
        <p:txBody>
          <a:bodyPr anchor="t" rtlCol="false" tIns="0" lIns="0" bIns="0" rIns="0">
            <a:spAutoFit/>
          </a:bodyPr>
          <a:lstStyle/>
          <a:p>
            <a:pPr algn="l" marL="0" indent="0" lvl="0">
              <a:lnSpc>
                <a:spcPts val="8206"/>
              </a:lnSpc>
              <a:spcBef>
                <a:spcPct val="0"/>
              </a:spcBef>
            </a:pPr>
            <a:r>
              <a:rPr lang="en-US" sz="5946" spc="582">
                <a:solidFill>
                  <a:srgbClr val="FFFFFF"/>
                </a:solidFill>
                <a:latin typeface="Codec Pro ExtraBold"/>
                <a:ea typeface="Codec Pro ExtraBold"/>
                <a:cs typeface="Codec Pro ExtraBold"/>
                <a:sym typeface="Codec Pro ExtraBold"/>
              </a:rPr>
              <a:t>Problem Statement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TextBox 2" id="2"/>
          <p:cNvSpPr txBox="true"/>
          <p:nvPr/>
        </p:nvSpPr>
        <p:spPr>
          <a:xfrm rot="0">
            <a:off x="1735371" y="558275"/>
            <a:ext cx="11913693" cy="1054182"/>
          </a:xfrm>
          <a:prstGeom prst="rect">
            <a:avLst/>
          </a:prstGeom>
        </p:spPr>
        <p:txBody>
          <a:bodyPr anchor="t" rtlCol="false" tIns="0" lIns="0" bIns="0" rIns="0">
            <a:spAutoFit/>
          </a:bodyPr>
          <a:lstStyle/>
          <a:p>
            <a:pPr algn="l" marL="0" indent="0" lvl="0">
              <a:lnSpc>
                <a:spcPts val="7956"/>
              </a:lnSpc>
              <a:spcBef>
                <a:spcPct val="0"/>
              </a:spcBef>
            </a:pPr>
            <a:r>
              <a:rPr lang="en-US" sz="5765" spc="565">
                <a:solidFill>
                  <a:srgbClr val="231F20"/>
                </a:solidFill>
                <a:latin typeface="Codec Pro ExtraBold"/>
                <a:ea typeface="Codec Pro ExtraBold"/>
                <a:cs typeface="Codec Pro ExtraBold"/>
                <a:sym typeface="Codec Pro ExtraBold"/>
              </a:rPr>
              <a:t> </a:t>
            </a:r>
            <a:r>
              <a:rPr lang="en-US" sz="5765" spc="565">
                <a:solidFill>
                  <a:srgbClr val="231F20"/>
                </a:solidFill>
                <a:latin typeface="Codec Pro ExtraBold"/>
                <a:ea typeface="Codec Pro ExtraBold"/>
                <a:cs typeface="Codec Pro ExtraBold"/>
                <a:sym typeface="Codec Pro ExtraBold"/>
              </a:rPr>
              <a:t>Significance of the Study</a:t>
            </a:r>
          </a:p>
        </p:txBody>
      </p:sp>
      <p:grpSp>
        <p:nvGrpSpPr>
          <p:cNvPr name="Group 3" id="3"/>
          <p:cNvGrpSpPr/>
          <p:nvPr/>
        </p:nvGrpSpPr>
        <p:grpSpPr>
          <a:xfrm rot="0">
            <a:off x="9473156" y="2366826"/>
            <a:ext cx="8351818" cy="5553349"/>
            <a:chOff x="0" y="0"/>
            <a:chExt cx="11135757" cy="7404465"/>
          </a:xfrm>
        </p:grpSpPr>
        <p:grpSp>
          <p:nvGrpSpPr>
            <p:cNvPr name="Group 4" id="4"/>
            <p:cNvGrpSpPr/>
            <p:nvPr/>
          </p:nvGrpSpPr>
          <p:grpSpPr>
            <a:xfrm rot="0">
              <a:off x="2285269" y="417894"/>
              <a:ext cx="6565911" cy="6568678"/>
              <a:chOff x="0" y="0"/>
              <a:chExt cx="6832800" cy="6835680"/>
            </a:xfrm>
          </p:grpSpPr>
          <p:sp>
            <p:nvSpPr>
              <p:cNvPr name="Freeform 5" id="5"/>
              <p:cNvSpPr/>
              <p:nvPr/>
            </p:nvSpPr>
            <p:spPr>
              <a:xfrm flipH="false" flipV="false" rot="0">
                <a:off x="0" y="508"/>
                <a:ext cx="6832726" cy="6835140"/>
              </a:xfrm>
              <a:custGeom>
                <a:avLst/>
                <a:gdLst/>
                <a:ahLst/>
                <a:cxnLst/>
                <a:rect r="r" b="b" t="t" l="l"/>
                <a:pathLst>
                  <a:path h="6835140" w="6832726">
                    <a:moveTo>
                      <a:pt x="3408807" y="6835140"/>
                    </a:moveTo>
                    <a:cubicBezTo>
                      <a:pt x="3385947" y="6835140"/>
                      <a:pt x="3370707" y="6812280"/>
                      <a:pt x="3370707" y="6797040"/>
                    </a:cubicBezTo>
                    <a:cubicBezTo>
                      <a:pt x="3370707" y="6774180"/>
                      <a:pt x="3385947" y="6758940"/>
                      <a:pt x="3408807" y="6758940"/>
                    </a:cubicBezTo>
                    <a:cubicBezTo>
                      <a:pt x="3424047" y="6758940"/>
                      <a:pt x="3446907" y="6774180"/>
                      <a:pt x="3446907" y="6797040"/>
                    </a:cubicBezTo>
                    <a:cubicBezTo>
                      <a:pt x="3446907" y="6812280"/>
                      <a:pt x="3424047" y="6835140"/>
                      <a:pt x="3408807" y="6835140"/>
                    </a:cubicBezTo>
                    <a:close/>
                    <a:moveTo>
                      <a:pt x="3584194" y="6789420"/>
                    </a:moveTo>
                    <a:cubicBezTo>
                      <a:pt x="3584194" y="6766560"/>
                      <a:pt x="3599434" y="6751320"/>
                      <a:pt x="3614674" y="6751320"/>
                    </a:cubicBezTo>
                    <a:cubicBezTo>
                      <a:pt x="3637534" y="6751320"/>
                      <a:pt x="3660394" y="6766560"/>
                      <a:pt x="3660394" y="6789420"/>
                    </a:cubicBezTo>
                    <a:cubicBezTo>
                      <a:pt x="3660394" y="6804660"/>
                      <a:pt x="3645154" y="6827520"/>
                      <a:pt x="3622294" y="6827520"/>
                    </a:cubicBezTo>
                    <a:cubicBezTo>
                      <a:pt x="3599434" y="6827520"/>
                      <a:pt x="3584194" y="6812280"/>
                      <a:pt x="3584194" y="6789420"/>
                    </a:cubicBezTo>
                    <a:close/>
                    <a:moveTo>
                      <a:pt x="3187700" y="6827520"/>
                    </a:moveTo>
                    <a:cubicBezTo>
                      <a:pt x="3172460" y="6827520"/>
                      <a:pt x="3149600" y="6804660"/>
                      <a:pt x="3157220" y="6781800"/>
                    </a:cubicBezTo>
                    <a:cubicBezTo>
                      <a:pt x="3157220" y="6766560"/>
                      <a:pt x="3172460" y="6751320"/>
                      <a:pt x="3195320" y="6751320"/>
                    </a:cubicBezTo>
                    <a:cubicBezTo>
                      <a:pt x="3218180" y="6751320"/>
                      <a:pt x="3233420" y="6766560"/>
                      <a:pt x="3233420" y="6789420"/>
                    </a:cubicBezTo>
                    <a:cubicBezTo>
                      <a:pt x="3225800" y="6812280"/>
                      <a:pt x="3210560" y="6827520"/>
                      <a:pt x="3195320" y="6827520"/>
                    </a:cubicBezTo>
                    <a:cubicBezTo>
                      <a:pt x="3195320" y="6827520"/>
                      <a:pt x="3187700" y="6827520"/>
                      <a:pt x="3187700" y="6827520"/>
                    </a:cubicBezTo>
                    <a:close/>
                    <a:moveTo>
                      <a:pt x="3797808" y="6774053"/>
                    </a:moveTo>
                    <a:cubicBezTo>
                      <a:pt x="3790188" y="6751193"/>
                      <a:pt x="3805428" y="6735953"/>
                      <a:pt x="3828288" y="6728333"/>
                    </a:cubicBezTo>
                    <a:cubicBezTo>
                      <a:pt x="3851148" y="6728333"/>
                      <a:pt x="3866388" y="6743573"/>
                      <a:pt x="3874008" y="6766433"/>
                    </a:cubicBezTo>
                    <a:cubicBezTo>
                      <a:pt x="3874008" y="6781673"/>
                      <a:pt x="3858768" y="6804533"/>
                      <a:pt x="3835908" y="6804533"/>
                    </a:cubicBezTo>
                    <a:cubicBezTo>
                      <a:pt x="3813048" y="6804533"/>
                      <a:pt x="3797808" y="6789293"/>
                      <a:pt x="3797808" y="6774053"/>
                    </a:cubicBezTo>
                    <a:close/>
                    <a:moveTo>
                      <a:pt x="2974213" y="6804533"/>
                    </a:moveTo>
                    <a:cubicBezTo>
                      <a:pt x="2951353" y="6804533"/>
                      <a:pt x="2936113" y="6781673"/>
                      <a:pt x="2943733" y="6758813"/>
                    </a:cubicBezTo>
                    <a:cubicBezTo>
                      <a:pt x="2943733" y="6743573"/>
                      <a:pt x="2966593" y="6728333"/>
                      <a:pt x="2981833" y="6728333"/>
                    </a:cubicBezTo>
                    <a:cubicBezTo>
                      <a:pt x="3004693" y="6728333"/>
                      <a:pt x="3019933" y="6751193"/>
                      <a:pt x="3019933" y="6774053"/>
                    </a:cubicBezTo>
                    <a:cubicBezTo>
                      <a:pt x="3012313" y="6789293"/>
                      <a:pt x="2997073" y="6804533"/>
                      <a:pt x="2981833" y="6804533"/>
                    </a:cubicBezTo>
                    <a:cubicBezTo>
                      <a:pt x="2974213" y="6804533"/>
                      <a:pt x="2974213" y="6804533"/>
                      <a:pt x="2974213" y="6804533"/>
                    </a:cubicBezTo>
                    <a:close/>
                    <a:moveTo>
                      <a:pt x="4011295" y="6743446"/>
                    </a:moveTo>
                    <a:cubicBezTo>
                      <a:pt x="4003675" y="6720586"/>
                      <a:pt x="4018915" y="6705346"/>
                      <a:pt x="4041775" y="6697726"/>
                    </a:cubicBezTo>
                    <a:cubicBezTo>
                      <a:pt x="4057015" y="6697726"/>
                      <a:pt x="4079875" y="6705346"/>
                      <a:pt x="4079875" y="6728206"/>
                    </a:cubicBezTo>
                    <a:cubicBezTo>
                      <a:pt x="4087495" y="6751066"/>
                      <a:pt x="4072255" y="6766306"/>
                      <a:pt x="4049395" y="6773926"/>
                    </a:cubicBezTo>
                    <a:cubicBezTo>
                      <a:pt x="4049395" y="6773926"/>
                      <a:pt x="4049395" y="6773926"/>
                      <a:pt x="4041775" y="6773926"/>
                    </a:cubicBezTo>
                    <a:cubicBezTo>
                      <a:pt x="4026535" y="6773926"/>
                      <a:pt x="4011295" y="6758686"/>
                      <a:pt x="4011295" y="6743446"/>
                    </a:cubicBezTo>
                    <a:close/>
                    <a:moveTo>
                      <a:pt x="2760599" y="6766306"/>
                    </a:moveTo>
                    <a:cubicBezTo>
                      <a:pt x="2737739" y="6766306"/>
                      <a:pt x="2730119" y="6743446"/>
                      <a:pt x="2730119" y="6728206"/>
                    </a:cubicBezTo>
                    <a:cubicBezTo>
                      <a:pt x="2737739" y="6705346"/>
                      <a:pt x="2752979" y="6690106"/>
                      <a:pt x="2775839" y="6697726"/>
                    </a:cubicBezTo>
                    <a:cubicBezTo>
                      <a:pt x="2798699" y="6697726"/>
                      <a:pt x="2806319" y="6720586"/>
                      <a:pt x="2806319" y="6735826"/>
                    </a:cubicBezTo>
                    <a:cubicBezTo>
                      <a:pt x="2798699" y="6758686"/>
                      <a:pt x="2783459" y="6773926"/>
                      <a:pt x="2768219" y="6773926"/>
                    </a:cubicBezTo>
                    <a:cubicBezTo>
                      <a:pt x="2768219" y="6773926"/>
                      <a:pt x="2760599" y="6773926"/>
                      <a:pt x="2760599" y="6766306"/>
                    </a:cubicBezTo>
                    <a:close/>
                    <a:moveTo>
                      <a:pt x="4217162" y="6697599"/>
                    </a:moveTo>
                    <a:cubicBezTo>
                      <a:pt x="4209542" y="6682359"/>
                      <a:pt x="4224782" y="6659499"/>
                      <a:pt x="4247642" y="6651879"/>
                    </a:cubicBezTo>
                    <a:cubicBezTo>
                      <a:pt x="4262882" y="6644259"/>
                      <a:pt x="4285742" y="6659499"/>
                      <a:pt x="4293362" y="6682359"/>
                    </a:cubicBezTo>
                    <a:cubicBezTo>
                      <a:pt x="4293362" y="6697599"/>
                      <a:pt x="4285742" y="6720459"/>
                      <a:pt x="4262882" y="6728079"/>
                    </a:cubicBezTo>
                    <a:cubicBezTo>
                      <a:pt x="4262882" y="6728079"/>
                      <a:pt x="4255262" y="6728079"/>
                      <a:pt x="4255262" y="6728079"/>
                    </a:cubicBezTo>
                    <a:cubicBezTo>
                      <a:pt x="4240022" y="6728079"/>
                      <a:pt x="4224782" y="6712839"/>
                      <a:pt x="4217162" y="6697599"/>
                    </a:cubicBezTo>
                    <a:close/>
                    <a:moveTo>
                      <a:pt x="2547112" y="6720459"/>
                    </a:moveTo>
                    <a:cubicBezTo>
                      <a:pt x="2531872" y="6712839"/>
                      <a:pt x="2516632" y="6697599"/>
                      <a:pt x="2524252" y="6674739"/>
                    </a:cubicBezTo>
                    <a:cubicBezTo>
                      <a:pt x="2524252" y="6651879"/>
                      <a:pt x="2547112" y="6644259"/>
                      <a:pt x="2569972" y="6644259"/>
                    </a:cubicBezTo>
                    <a:cubicBezTo>
                      <a:pt x="2585212" y="6651879"/>
                      <a:pt x="2600452" y="6674739"/>
                      <a:pt x="2592832" y="6697726"/>
                    </a:cubicBezTo>
                    <a:cubicBezTo>
                      <a:pt x="2592832" y="6712966"/>
                      <a:pt x="2577592" y="6720586"/>
                      <a:pt x="2562352" y="6720586"/>
                    </a:cubicBezTo>
                    <a:cubicBezTo>
                      <a:pt x="2554732" y="6720586"/>
                      <a:pt x="2554732" y="6720586"/>
                      <a:pt x="2547112" y="6720586"/>
                    </a:cubicBezTo>
                    <a:close/>
                    <a:moveTo>
                      <a:pt x="4423029" y="6644259"/>
                    </a:moveTo>
                    <a:cubicBezTo>
                      <a:pt x="4415409" y="6621399"/>
                      <a:pt x="4430649" y="6598539"/>
                      <a:pt x="4445889" y="6590792"/>
                    </a:cubicBezTo>
                    <a:cubicBezTo>
                      <a:pt x="4468749" y="6590792"/>
                      <a:pt x="4491609" y="6598412"/>
                      <a:pt x="4499229" y="6621272"/>
                    </a:cubicBezTo>
                    <a:cubicBezTo>
                      <a:pt x="4499229" y="6636512"/>
                      <a:pt x="4491609" y="6659372"/>
                      <a:pt x="4468749" y="6666992"/>
                    </a:cubicBezTo>
                    <a:cubicBezTo>
                      <a:pt x="4468749" y="6666992"/>
                      <a:pt x="4461129" y="6666992"/>
                      <a:pt x="4461129" y="6666992"/>
                    </a:cubicBezTo>
                    <a:cubicBezTo>
                      <a:pt x="4445889" y="6666992"/>
                      <a:pt x="4430649" y="6659372"/>
                      <a:pt x="4423029" y="6644132"/>
                    </a:cubicBezTo>
                    <a:close/>
                    <a:moveTo>
                      <a:pt x="2341118" y="6659372"/>
                    </a:moveTo>
                    <a:cubicBezTo>
                      <a:pt x="2318258" y="6651752"/>
                      <a:pt x="2310638" y="6628892"/>
                      <a:pt x="2318258" y="6613652"/>
                    </a:cubicBezTo>
                    <a:cubicBezTo>
                      <a:pt x="2325878" y="6590792"/>
                      <a:pt x="2348738" y="6583172"/>
                      <a:pt x="2363978" y="6590792"/>
                    </a:cubicBezTo>
                    <a:cubicBezTo>
                      <a:pt x="2386838" y="6590792"/>
                      <a:pt x="2394458" y="6613652"/>
                      <a:pt x="2386838" y="6636512"/>
                    </a:cubicBezTo>
                    <a:cubicBezTo>
                      <a:pt x="2386838" y="6651752"/>
                      <a:pt x="2371598" y="6659372"/>
                      <a:pt x="2356358" y="6659372"/>
                    </a:cubicBezTo>
                    <a:cubicBezTo>
                      <a:pt x="2348738" y="6659372"/>
                      <a:pt x="2348738" y="6659372"/>
                      <a:pt x="2341118" y="6659372"/>
                    </a:cubicBezTo>
                    <a:close/>
                    <a:moveTo>
                      <a:pt x="4628896" y="6567805"/>
                    </a:moveTo>
                    <a:cubicBezTo>
                      <a:pt x="4621276" y="6552565"/>
                      <a:pt x="4628896" y="6529705"/>
                      <a:pt x="4644136" y="6522085"/>
                    </a:cubicBezTo>
                    <a:cubicBezTo>
                      <a:pt x="4666996" y="6514465"/>
                      <a:pt x="4689856" y="6522085"/>
                      <a:pt x="4697476" y="6544945"/>
                    </a:cubicBezTo>
                    <a:cubicBezTo>
                      <a:pt x="4705096" y="6560185"/>
                      <a:pt x="4697476" y="6583045"/>
                      <a:pt x="4674616" y="6590665"/>
                    </a:cubicBezTo>
                    <a:cubicBezTo>
                      <a:pt x="4674616" y="6590665"/>
                      <a:pt x="4666996" y="6598285"/>
                      <a:pt x="4659376" y="6598285"/>
                    </a:cubicBezTo>
                    <a:cubicBezTo>
                      <a:pt x="4644136" y="6598285"/>
                      <a:pt x="4628896" y="6583045"/>
                      <a:pt x="4628896" y="6567805"/>
                    </a:cubicBezTo>
                    <a:close/>
                    <a:moveTo>
                      <a:pt x="2135251" y="6583045"/>
                    </a:moveTo>
                    <a:cubicBezTo>
                      <a:pt x="2120011" y="6575425"/>
                      <a:pt x="2112391" y="6552565"/>
                      <a:pt x="2120011" y="6537325"/>
                    </a:cubicBezTo>
                    <a:cubicBezTo>
                      <a:pt x="2127631" y="6514465"/>
                      <a:pt x="2150491" y="6506845"/>
                      <a:pt x="2165731" y="6514465"/>
                    </a:cubicBezTo>
                    <a:cubicBezTo>
                      <a:pt x="2188591" y="6522085"/>
                      <a:pt x="2196211" y="6544945"/>
                      <a:pt x="2188591" y="6560185"/>
                    </a:cubicBezTo>
                    <a:cubicBezTo>
                      <a:pt x="2180971" y="6575425"/>
                      <a:pt x="2165731" y="6590665"/>
                      <a:pt x="2150491" y="6590665"/>
                    </a:cubicBezTo>
                    <a:cubicBezTo>
                      <a:pt x="2150491" y="6590665"/>
                      <a:pt x="2142871" y="6590665"/>
                      <a:pt x="2135251" y="6583045"/>
                    </a:cubicBezTo>
                    <a:close/>
                    <a:moveTo>
                      <a:pt x="4827143" y="6491478"/>
                    </a:moveTo>
                    <a:cubicBezTo>
                      <a:pt x="4811903" y="6468618"/>
                      <a:pt x="4819523" y="6445758"/>
                      <a:pt x="4842383" y="6438011"/>
                    </a:cubicBezTo>
                    <a:cubicBezTo>
                      <a:pt x="4857623" y="6430391"/>
                      <a:pt x="4880483" y="6438011"/>
                      <a:pt x="4895723" y="6453251"/>
                    </a:cubicBezTo>
                    <a:cubicBezTo>
                      <a:pt x="4903343" y="6476111"/>
                      <a:pt x="4895723" y="6498971"/>
                      <a:pt x="4872863" y="6506718"/>
                    </a:cubicBezTo>
                    <a:cubicBezTo>
                      <a:pt x="4872863" y="6506718"/>
                      <a:pt x="4865243" y="6506718"/>
                      <a:pt x="4857623" y="6506718"/>
                    </a:cubicBezTo>
                    <a:cubicBezTo>
                      <a:pt x="4842383" y="6506718"/>
                      <a:pt x="4827143" y="6499098"/>
                      <a:pt x="4827143" y="6491478"/>
                    </a:cubicBezTo>
                    <a:close/>
                    <a:moveTo>
                      <a:pt x="1936877" y="6499098"/>
                    </a:moveTo>
                    <a:cubicBezTo>
                      <a:pt x="1921637" y="6491478"/>
                      <a:pt x="1914017" y="6468618"/>
                      <a:pt x="1921637" y="6445631"/>
                    </a:cubicBezTo>
                    <a:cubicBezTo>
                      <a:pt x="1929257" y="6430391"/>
                      <a:pt x="1952117" y="6422771"/>
                      <a:pt x="1974977" y="6430391"/>
                    </a:cubicBezTo>
                    <a:cubicBezTo>
                      <a:pt x="1990217" y="6438011"/>
                      <a:pt x="1997837" y="6460871"/>
                      <a:pt x="1990217" y="6476111"/>
                    </a:cubicBezTo>
                    <a:cubicBezTo>
                      <a:pt x="1982597" y="6491351"/>
                      <a:pt x="1967357" y="6498971"/>
                      <a:pt x="1959737" y="6498971"/>
                    </a:cubicBezTo>
                    <a:cubicBezTo>
                      <a:pt x="1952117" y="6498971"/>
                      <a:pt x="1944497" y="6498971"/>
                      <a:pt x="1936877" y="6498971"/>
                    </a:cubicBezTo>
                    <a:close/>
                    <a:moveTo>
                      <a:pt x="5017770" y="6392164"/>
                    </a:moveTo>
                    <a:cubicBezTo>
                      <a:pt x="5002530" y="6376924"/>
                      <a:pt x="5010150" y="6354064"/>
                      <a:pt x="5033010" y="6338697"/>
                    </a:cubicBezTo>
                    <a:cubicBezTo>
                      <a:pt x="5048250" y="6331077"/>
                      <a:pt x="5071110" y="6338697"/>
                      <a:pt x="5078730" y="6353937"/>
                    </a:cubicBezTo>
                    <a:cubicBezTo>
                      <a:pt x="5093970" y="6376797"/>
                      <a:pt x="5086350" y="6399657"/>
                      <a:pt x="5063490" y="6407404"/>
                    </a:cubicBezTo>
                    <a:cubicBezTo>
                      <a:pt x="5063490" y="6407404"/>
                      <a:pt x="5055870" y="6415024"/>
                      <a:pt x="5048250" y="6415024"/>
                    </a:cubicBezTo>
                    <a:cubicBezTo>
                      <a:pt x="5033010" y="6415024"/>
                      <a:pt x="5025390" y="6407404"/>
                      <a:pt x="5017770" y="6392164"/>
                    </a:cubicBezTo>
                    <a:close/>
                    <a:moveTo>
                      <a:pt x="1746250" y="6399784"/>
                    </a:moveTo>
                    <a:cubicBezTo>
                      <a:pt x="1731010" y="6384544"/>
                      <a:pt x="1723390" y="6361684"/>
                      <a:pt x="1731010" y="6346317"/>
                    </a:cubicBezTo>
                    <a:cubicBezTo>
                      <a:pt x="1746250" y="6323457"/>
                      <a:pt x="1769110" y="6323457"/>
                      <a:pt x="1784350" y="6331077"/>
                    </a:cubicBezTo>
                    <a:cubicBezTo>
                      <a:pt x="1807210" y="6338697"/>
                      <a:pt x="1807210" y="6361557"/>
                      <a:pt x="1799590" y="6384544"/>
                    </a:cubicBezTo>
                    <a:cubicBezTo>
                      <a:pt x="1791970" y="6392164"/>
                      <a:pt x="1776730" y="6399784"/>
                      <a:pt x="1769110" y="6399784"/>
                    </a:cubicBezTo>
                    <a:cubicBezTo>
                      <a:pt x="1761490" y="6399784"/>
                      <a:pt x="1753870" y="6399784"/>
                      <a:pt x="1746250" y="6399784"/>
                    </a:cubicBezTo>
                    <a:close/>
                    <a:moveTo>
                      <a:pt x="5200777" y="6285357"/>
                    </a:moveTo>
                    <a:cubicBezTo>
                      <a:pt x="5185537" y="6270117"/>
                      <a:pt x="5193157" y="6247257"/>
                      <a:pt x="5208397" y="6231890"/>
                    </a:cubicBezTo>
                    <a:cubicBezTo>
                      <a:pt x="5231257" y="6224270"/>
                      <a:pt x="5254117" y="6224270"/>
                      <a:pt x="5261737" y="6247130"/>
                    </a:cubicBezTo>
                    <a:cubicBezTo>
                      <a:pt x="5276977" y="6262370"/>
                      <a:pt x="5269357" y="6285230"/>
                      <a:pt x="5254117" y="6292850"/>
                    </a:cubicBezTo>
                    <a:cubicBezTo>
                      <a:pt x="5246497" y="6300470"/>
                      <a:pt x="5238877" y="6300470"/>
                      <a:pt x="5231257" y="6300470"/>
                    </a:cubicBezTo>
                    <a:cubicBezTo>
                      <a:pt x="5223637" y="6300470"/>
                      <a:pt x="5208397" y="6292850"/>
                      <a:pt x="5200777" y="6285230"/>
                    </a:cubicBezTo>
                    <a:close/>
                    <a:moveTo>
                      <a:pt x="1563243" y="6285230"/>
                    </a:moveTo>
                    <a:cubicBezTo>
                      <a:pt x="1548003" y="6269990"/>
                      <a:pt x="1540383" y="6247130"/>
                      <a:pt x="1548003" y="6231763"/>
                    </a:cubicBezTo>
                    <a:cubicBezTo>
                      <a:pt x="1563243" y="6216523"/>
                      <a:pt x="1586103" y="6208903"/>
                      <a:pt x="1601343" y="6224143"/>
                    </a:cubicBezTo>
                    <a:cubicBezTo>
                      <a:pt x="1624203" y="6231763"/>
                      <a:pt x="1624203" y="6254623"/>
                      <a:pt x="1616583" y="6277610"/>
                    </a:cubicBezTo>
                    <a:cubicBezTo>
                      <a:pt x="1608963" y="6285230"/>
                      <a:pt x="1593723" y="6292850"/>
                      <a:pt x="1586103" y="6292850"/>
                    </a:cubicBezTo>
                    <a:cubicBezTo>
                      <a:pt x="1578483" y="6292850"/>
                      <a:pt x="1570863" y="6292850"/>
                      <a:pt x="1563243" y="6285230"/>
                    </a:cubicBezTo>
                    <a:close/>
                    <a:moveTo>
                      <a:pt x="5376164" y="6163183"/>
                    </a:moveTo>
                    <a:cubicBezTo>
                      <a:pt x="5368544" y="6147943"/>
                      <a:pt x="5368544" y="6125083"/>
                      <a:pt x="5383784" y="6109716"/>
                    </a:cubicBezTo>
                    <a:cubicBezTo>
                      <a:pt x="5406644" y="6102096"/>
                      <a:pt x="5429504" y="6102096"/>
                      <a:pt x="5437124" y="6117336"/>
                    </a:cubicBezTo>
                    <a:cubicBezTo>
                      <a:pt x="5452364" y="6140196"/>
                      <a:pt x="5452364" y="6163056"/>
                      <a:pt x="5429504" y="6170803"/>
                    </a:cubicBezTo>
                    <a:cubicBezTo>
                      <a:pt x="5421884" y="6178423"/>
                      <a:pt x="5414264" y="6178423"/>
                      <a:pt x="5406644" y="6178423"/>
                    </a:cubicBezTo>
                    <a:cubicBezTo>
                      <a:pt x="5399024" y="6178423"/>
                      <a:pt x="5383784" y="6178423"/>
                      <a:pt x="5376164" y="6163183"/>
                    </a:cubicBezTo>
                    <a:close/>
                    <a:moveTo>
                      <a:pt x="1387856" y="6163183"/>
                    </a:moveTo>
                    <a:cubicBezTo>
                      <a:pt x="1364996" y="6147943"/>
                      <a:pt x="1364996" y="6125083"/>
                      <a:pt x="1380236" y="6109716"/>
                    </a:cubicBezTo>
                    <a:cubicBezTo>
                      <a:pt x="1387856" y="6094476"/>
                      <a:pt x="1410716" y="6086856"/>
                      <a:pt x="1425956" y="6102096"/>
                    </a:cubicBezTo>
                    <a:cubicBezTo>
                      <a:pt x="1448816" y="6109716"/>
                      <a:pt x="1448816" y="6140196"/>
                      <a:pt x="1441196" y="6155563"/>
                    </a:cubicBezTo>
                    <a:cubicBezTo>
                      <a:pt x="1433576" y="6163183"/>
                      <a:pt x="1418336" y="6170803"/>
                      <a:pt x="1410716" y="6170803"/>
                    </a:cubicBezTo>
                    <a:cubicBezTo>
                      <a:pt x="1395476" y="6170803"/>
                      <a:pt x="1387856" y="6163183"/>
                      <a:pt x="1387856" y="6163183"/>
                    </a:cubicBezTo>
                    <a:close/>
                    <a:moveTo>
                      <a:pt x="5551551" y="6033516"/>
                    </a:moveTo>
                    <a:cubicBezTo>
                      <a:pt x="5536311" y="6018276"/>
                      <a:pt x="5536311" y="5995416"/>
                      <a:pt x="5551551" y="5980049"/>
                    </a:cubicBezTo>
                    <a:cubicBezTo>
                      <a:pt x="5566791" y="5964809"/>
                      <a:pt x="5597271" y="5972429"/>
                      <a:pt x="5604891" y="5987669"/>
                    </a:cubicBezTo>
                    <a:cubicBezTo>
                      <a:pt x="5620131" y="6002909"/>
                      <a:pt x="5620131" y="6025769"/>
                      <a:pt x="5604891" y="6041136"/>
                    </a:cubicBezTo>
                    <a:cubicBezTo>
                      <a:pt x="5597271" y="6048756"/>
                      <a:pt x="5589651" y="6048756"/>
                      <a:pt x="5574411" y="6048756"/>
                    </a:cubicBezTo>
                    <a:cubicBezTo>
                      <a:pt x="5566791" y="6048756"/>
                      <a:pt x="5559171" y="6041136"/>
                      <a:pt x="5551551" y="6033516"/>
                    </a:cubicBezTo>
                    <a:close/>
                    <a:moveTo>
                      <a:pt x="1212469" y="6025896"/>
                    </a:moveTo>
                    <a:cubicBezTo>
                      <a:pt x="1197229" y="6010656"/>
                      <a:pt x="1197229" y="5987796"/>
                      <a:pt x="1212469" y="5972429"/>
                    </a:cubicBezTo>
                    <a:cubicBezTo>
                      <a:pt x="1220089" y="5957189"/>
                      <a:pt x="1250569" y="5957189"/>
                      <a:pt x="1265809" y="5972429"/>
                    </a:cubicBezTo>
                    <a:cubicBezTo>
                      <a:pt x="1281049" y="5980049"/>
                      <a:pt x="1281049" y="6002909"/>
                      <a:pt x="1265809" y="6025896"/>
                    </a:cubicBezTo>
                    <a:cubicBezTo>
                      <a:pt x="1258189" y="6033516"/>
                      <a:pt x="1250569" y="6033516"/>
                      <a:pt x="1235329" y="6033516"/>
                    </a:cubicBezTo>
                    <a:cubicBezTo>
                      <a:pt x="1227709" y="6033516"/>
                      <a:pt x="1220089" y="6033516"/>
                      <a:pt x="1212469" y="6025896"/>
                    </a:cubicBezTo>
                    <a:close/>
                    <a:moveTo>
                      <a:pt x="5711698" y="5896229"/>
                    </a:moveTo>
                    <a:cubicBezTo>
                      <a:pt x="5696458" y="5880989"/>
                      <a:pt x="5696458" y="5858129"/>
                      <a:pt x="5711698" y="5842762"/>
                    </a:cubicBezTo>
                    <a:cubicBezTo>
                      <a:pt x="5726938" y="5827522"/>
                      <a:pt x="5749798" y="5827522"/>
                      <a:pt x="5765038" y="5842762"/>
                    </a:cubicBezTo>
                    <a:cubicBezTo>
                      <a:pt x="5780278" y="5858002"/>
                      <a:pt x="5780278" y="5880862"/>
                      <a:pt x="5765038" y="5896229"/>
                    </a:cubicBezTo>
                    <a:cubicBezTo>
                      <a:pt x="5757418" y="5903849"/>
                      <a:pt x="5749798" y="5903849"/>
                      <a:pt x="5734558" y="5903849"/>
                    </a:cubicBezTo>
                    <a:cubicBezTo>
                      <a:pt x="5726938" y="5903849"/>
                      <a:pt x="5719318" y="5903849"/>
                      <a:pt x="5711698" y="5896229"/>
                    </a:cubicBezTo>
                    <a:close/>
                    <a:moveTo>
                      <a:pt x="1052322" y="5880989"/>
                    </a:moveTo>
                    <a:cubicBezTo>
                      <a:pt x="1037082" y="5865749"/>
                      <a:pt x="1037082" y="5842889"/>
                      <a:pt x="1052322" y="5827522"/>
                    </a:cubicBezTo>
                    <a:cubicBezTo>
                      <a:pt x="1067562" y="5812282"/>
                      <a:pt x="1090422" y="5812282"/>
                      <a:pt x="1105662" y="5827522"/>
                    </a:cubicBezTo>
                    <a:cubicBezTo>
                      <a:pt x="1120902" y="5842762"/>
                      <a:pt x="1120902" y="5865622"/>
                      <a:pt x="1105662" y="5880989"/>
                    </a:cubicBezTo>
                    <a:cubicBezTo>
                      <a:pt x="1098042" y="5888609"/>
                      <a:pt x="1090422" y="5896229"/>
                      <a:pt x="1082802" y="5896229"/>
                    </a:cubicBezTo>
                    <a:cubicBezTo>
                      <a:pt x="1067562" y="5896229"/>
                      <a:pt x="1059942" y="5888609"/>
                      <a:pt x="1052322" y="5880989"/>
                    </a:cubicBezTo>
                    <a:close/>
                    <a:moveTo>
                      <a:pt x="5864225" y="5743702"/>
                    </a:moveTo>
                    <a:cubicBezTo>
                      <a:pt x="5848985" y="5728462"/>
                      <a:pt x="5848985" y="5705602"/>
                      <a:pt x="5864225" y="5690235"/>
                    </a:cubicBezTo>
                    <a:cubicBezTo>
                      <a:pt x="5871845" y="5674995"/>
                      <a:pt x="5902325" y="5674995"/>
                      <a:pt x="5917565" y="5690235"/>
                    </a:cubicBezTo>
                    <a:cubicBezTo>
                      <a:pt x="5932805" y="5705475"/>
                      <a:pt x="5932805" y="5728335"/>
                      <a:pt x="5917565" y="5743702"/>
                    </a:cubicBezTo>
                    <a:cubicBezTo>
                      <a:pt x="5909945" y="5751322"/>
                      <a:pt x="5902325" y="5751322"/>
                      <a:pt x="5887085" y="5751322"/>
                    </a:cubicBezTo>
                    <a:cubicBezTo>
                      <a:pt x="5879465" y="5751322"/>
                      <a:pt x="5871845" y="5751322"/>
                      <a:pt x="5864225" y="5743702"/>
                    </a:cubicBezTo>
                    <a:close/>
                    <a:moveTo>
                      <a:pt x="899795" y="5728462"/>
                    </a:moveTo>
                    <a:cubicBezTo>
                      <a:pt x="884555" y="5713222"/>
                      <a:pt x="892175" y="5690362"/>
                      <a:pt x="907415" y="5674995"/>
                    </a:cubicBezTo>
                    <a:cubicBezTo>
                      <a:pt x="922655" y="5659755"/>
                      <a:pt x="945515" y="5659755"/>
                      <a:pt x="960755" y="5674995"/>
                    </a:cubicBezTo>
                    <a:cubicBezTo>
                      <a:pt x="975995" y="5690235"/>
                      <a:pt x="968375" y="5713095"/>
                      <a:pt x="953135" y="5728462"/>
                    </a:cubicBezTo>
                    <a:cubicBezTo>
                      <a:pt x="945515" y="5736082"/>
                      <a:pt x="937895" y="5736082"/>
                      <a:pt x="930275" y="5736082"/>
                    </a:cubicBezTo>
                    <a:cubicBezTo>
                      <a:pt x="922655" y="5736082"/>
                      <a:pt x="907415" y="5736082"/>
                      <a:pt x="899795" y="5728462"/>
                    </a:cubicBezTo>
                    <a:close/>
                    <a:moveTo>
                      <a:pt x="6009132" y="5583555"/>
                    </a:moveTo>
                    <a:cubicBezTo>
                      <a:pt x="5986272" y="5568315"/>
                      <a:pt x="5986272" y="5545455"/>
                      <a:pt x="6001512" y="5530088"/>
                    </a:cubicBezTo>
                    <a:cubicBezTo>
                      <a:pt x="6016752" y="5514848"/>
                      <a:pt x="6039612" y="5514848"/>
                      <a:pt x="6054852" y="5522468"/>
                    </a:cubicBezTo>
                    <a:cubicBezTo>
                      <a:pt x="6070092" y="5537708"/>
                      <a:pt x="6070092" y="5560568"/>
                      <a:pt x="6062472" y="5575935"/>
                    </a:cubicBezTo>
                    <a:cubicBezTo>
                      <a:pt x="6054852" y="5591175"/>
                      <a:pt x="6039612" y="5591175"/>
                      <a:pt x="6031992" y="5591175"/>
                    </a:cubicBezTo>
                    <a:cubicBezTo>
                      <a:pt x="6024372" y="5591175"/>
                      <a:pt x="6009132" y="5591175"/>
                      <a:pt x="6009132" y="5583555"/>
                    </a:cubicBezTo>
                    <a:close/>
                    <a:moveTo>
                      <a:pt x="762508" y="5560695"/>
                    </a:moveTo>
                    <a:cubicBezTo>
                      <a:pt x="747268" y="5545455"/>
                      <a:pt x="747268" y="5522595"/>
                      <a:pt x="762508" y="5507228"/>
                    </a:cubicBezTo>
                    <a:cubicBezTo>
                      <a:pt x="785368" y="5499608"/>
                      <a:pt x="808228" y="5499608"/>
                      <a:pt x="823468" y="5514848"/>
                    </a:cubicBezTo>
                    <a:cubicBezTo>
                      <a:pt x="831088" y="5530088"/>
                      <a:pt x="831088" y="5552948"/>
                      <a:pt x="815848" y="5568315"/>
                    </a:cubicBezTo>
                    <a:cubicBezTo>
                      <a:pt x="808228" y="5575935"/>
                      <a:pt x="800608" y="5575935"/>
                      <a:pt x="792988" y="5575935"/>
                    </a:cubicBezTo>
                    <a:cubicBezTo>
                      <a:pt x="777748" y="5575935"/>
                      <a:pt x="770128" y="5575935"/>
                      <a:pt x="762508" y="5560695"/>
                    </a:cubicBezTo>
                    <a:close/>
                    <a:moveTo>
                      <a:pt x="6138799" y="5415788"/>
                    </a:moveTo>
                    <a:cubicBezTo>
                      <a:pt x="6123559" y="5400548"/>
                      <a:pt x="6115939" y="5377688"/>
                      <a:pt x="6131179" y="5362321"/>
                    </a:cubicBezTo>
                    <a:cubicBezTo>
                      <a:pt x="6138799" y="5347081"/>
                      <a:pt x="6161659" y="5339461"/>
                      <a:pt x="6184519" y="5354701"/>
                    </a:cubicBezTo>
                    <a:cubicBezTo>
                      <a:pt x="6199759" y="5369941"/>
                      <a:pt x="6199759" y="5392801"/>
                      <a:pt x="6192139" y="5408168"/>
                    </a:cubicBezTo>
                    <a:cubicBezTo>
                      <a:pt x="6184519" y="5415788"/>
                      <a:pt x="6169279" y="5423408"/>
                      <a:pt x="6161659" y="5423408"/>
                    </a:cubicBezTo>
                    <a:cubicBezTo>
                      <a:pt x="6154039" y="5423408"/>
                      <a:pt x="6146419" y="5423408"/>
                      <a:pt x="6138799" y="5415788"/>
                    </a:cubicBezTo>
                    <a:close/>
                    <a:moveTo>
                      <a:pt x="632841" y="5392928"/>
                    </a:moveTo>
                    <a:cubicBezTo>
                      <a:pt x="617601" y="5370068"/>
                      <a:pt x="625221" y="5347208"/>
                      <a:pt x="640461" y="5339461"/>
                    </a:cubicBezTo>
                    <a:cubicBezTo>
                      <a:pt x="655701" y="5324221"/>
                      <a:pt x="678561" y="5331841"/>
                      <a:pt x="693801" y="5347081"/>
                    </a:cubicBezTo>
                    <a:cubicBezTo>
                      <a:pt x="701421" y="5362321"/>
                      <a:pt x="701421" y="5385181"/>
                      <a:pt x="686181" y="5400548"/>
                    </a:cubicBezTo>
                    <a:cubicBezTo>
                      <a:pt x="678561" y="5408168"/>
                      <a:pt x="670941" y="5408168"/>
                      <a:pt x="663321" y="5408168"/>
                    </a:cubicBezTo>
                    <a:cubicBezTo>
                      <a:pt x="648081" y="5408168"/>
                      <a:pt x="640461" y="5400548"/>
                      <a:pt x="632841" y="5392928"/>
                    </a:cubicBezTo>
                    <a:close/>
                    <a:moveTo>
                      <a:pt x="6260719" y="5240401"/>
                    </a:moveTo>
                    <a:cubicBezTo>
                      <a:pt x="6237859" y="5225161"/>
                      <a:pt x="6237859" y="5202301"/>
                      <a:pt x="6245479" y="5186934"/>
                    </a:cubicBezTo>
                    <a:cubicBezTo>
                      <a:pt x="6260719" y="5171694"/>
                      <a:pt x="6283579" y="5164074"/>
                      <a:pt x="6298819" y="5171694"/>
                    </a:cubicBezTo>
                    <a:cubicBezTo>
                      <a:pt x="6314059" y="5186934"/>
                      <a:pt x="6321679" y="5209794"/>
                      <a:pt x="6314059" y="5225161"/>
                    </a:cubicBezTo>
                    <a:cubicBezTo>
                      <a:pt x="6306439" y="5240401"/>
                      <a:pt x="6291199" y="5248021"/>
                      <a:pt x="6275959" y="5248021"/>
                    </a:cubicBezTo>
                    <a:cubicBezTo>
                      <a:pt x="6275959" y="5248021"/>
                      <a:pt x="6268339" y="5240401"/>
                      <a:pt x="6260719" y="5240401"/>
                    </a:cubicBezTo>
                    <a:close/>
                    <a:moveTo>
                      <a:pt x="510794" y="5209921"/>
                    </a:moveTo>
                    <a:cubicBezTo>
                      <a:pt x="495554" y="5194681"/>
                      <a:pt x="503174" y="5171821"/>
                      <a:pt x="526034" y="5156454"/>
                    </a:cubicBezTo>
                    <a:cubicBezTo>
                      <a:pt x="541274" y="5148834"/>
                      <a:pt x="564134" y="5148834"/>
                      <a:pt x="571754" y="5171694"/>
                    </a:cubicBezTo>
                    <a:cubicBezTo>
                      <a:pt x="586994" y="5186934"/>
                      <a:pt x="579374" y="5209794"/>
                      <a:pt x="564134" y="5225161"/>
                    </a:cubicBezTo>
                    <a:cubicBezTo>
                      <a:pt x="556514" y="5225161"/>
                      <a:pt x="548894" y="5225161"/>
                      <a:pt x="541274" y="5225161"/>
                    </a:cubicBezTo>
                    <a:cubicBezTo>
                      <a:pt x="526034" y="5225161"/>
                      <a:pt x="518414" y="5225161"/>
                      <a:pt x="510794" y="5209921"/>
                    </a:cubicBezTo>
                    <a:close/>
                    <a:moveTo>
                      <a:pt x="6367526" y="5057394"/>
                    </a:moveTo>
                    <a:cubicBezTo>
                      <a:pt x="6352286" y="5042154"/>
                      <a:pt x="6344666" y="5019294"/>
                      <a:pt x="6352286" y="5003927"/>
                    </a:cubicBezTo>
                    <a:cubicBezTo>
                      <a:pt x="6367526" y="4988687"/>
                      <a:pt x="6390386" y="4981067"/>
                      <a:pt x="6405626" y="4988687"/>
                    </a:cubicBezTo>
                    <a:cubicBezTo>
                      <a:pt x="6420866" y="4996307"/>
                      <a:pt x="6428486" y="5019167"/>
                      <a:pt x="6420866" y="5042154"/>
                    </a:cubicBezTo>
                    <a:cubicBezTo>
                      <a:pt x="6413246" y="5049774"/>
                      <a:pt x="6398006" y="5057394"/>
                      <a:pt x="6390386" y="5057394"/>
                    </a:cubicBezTo>
                    <a:cubicBezTo>
                      <a:pt x="6382766" y="5057394"/>
                      <a:pt x="6375146" y="5057394"/>
                      <a:pt x="6367526" y="5057394"/>
                    </a:cubicBezTo>
                    <a:close/>
                    <a:moveTo>
                      <a:pt x="404114" y="5019294"/>
                    </a:moveTo>
                    <a:cubicBezTo>
                      <a:pt x="388874" y="5004054"/>
                      <a:pt x="396494" y="4981194"/>
                      <a:pt x="419354" y="4973574"/>
                    </a:cubicBezTo>
                    <a:cubicBezTo>
                      <a:pt x="434594" y="4958334"/>
                      <a:pt x="457454" y="4965954"/>
                      <a:pt x="472694" y="4988814"/>
                    </a:cubicBezTo>
                    <a:cubicBezTo>
                      <a:pt x="480314" y="5004054"/>
                      <a:pt x="472694" y="5026914"/>
                      <a:pt x="449834" y="5034534"/>
                    </a:cubicBezTo>
                    <a:cubicBezTo>
                      <a:pt x="449834" y="5042154"/>
                      <a:pt x="442214" y="5042154"/>
                      <a:pt x="434594" y="5042154"/>
                    </a:cubicBezTo>
                    <a:cubicBezTo>
                      <a:pt x="419354" y="5042154"/>
                      <a:pt x="411734" y="5034534"/>
                      <a:pt x="404114" y="5019294"/>
                    </a:cubicBezTo>
                    <a:close/>
                    <a:moveTo>
                      <a:pt x="6466713" y="4866767"/>
                    </a:moveTo>
                    <a:cubicBezTo>
                      <a:pt x="6451473" y="4859147"/>
                      <a:pt x="6436233" y="4836287"/>
                      <a:pt x="6451473" y="4813300"/>
                    </a:cubicBezTo>
                    <a:cubicBezTo>
                      <a:pt x="6459093" y="4798060"/>
                      <a:pt x="6481953" y="4790440"/>
                      <a:pt x="6497193" y="4798060"/>
                    </a:cubicBezTo>
                    <a:cubicBezTo>
                      <a:pt x="6520053" y="4805680"/>
                      <a:pt x="6527673" y="4828540"/>
                      <a:pt x="6520053" y="4843780"/>
                    </a:cubicBezTo>
                    <a:cubicBezTo>
                      <a:pt x="6512433" y="4859020"/>
                      <a:pt x="6497193" y="4866640"/>
                      <a:pt x="6481953" y="4866640"/>
                    </a:cubicBezTo>
                    <a:cubicBezTo>
                      <a:pt x="6474333" y="4866640"/>
                      <a:pt x="6474333" y="4866640"/>
                      <a:pt x="6466713" y="4866640"/>
                    </a:cubicBezTo>
                    <a:close/>
                    <a:moveTo>
                      <a:pt x="305054" y="4828540"/>
                    </a:moveTo>
                    <a:cubicBezTo>
                      <a:pt x="297434" y="4805680"/>
                      <a:pt x="305054" y="4782820"/>
                      <a:pt x="327914" y="4775073"/>
                    </a:cubicBezTo>
                    <a:cubicBezTo>
                      <a:pt x="343154" y="4767453"/>
                      <a:pt x="366014" y="4775073"/>
                      <a:pt x="373634" y="4797933"/>
                    </a:cubicBezTo>
                    <a:cubicBezTo>
                      <a:pt x="381254" y="4813173"/>
                      <a:pt x="373634" y="4836033"/>
                      <a:pt x="358394" y="4843653"/>
                    </a:cubicBezTo>
                    <a:cubicBezTo>
                      <a:pt x="350774" y="4851273"/>
                      <a:pt x="343154" y="4851273"/>
                      <a:pt x="343154" y="4851273"/>
                    </a:cubicBezTo>
                    <a:cubicBezTo>
                      <a:pt x="327914" y="4851273"/>
                      <a:pt x="312674" y="4843653"/>
                      <a:pt x="305054" y="4828413"/>
                    </a:cubicBezTo>
                    <a:close/>
                    <a:moveTo>
                      <a:pt x="6550660" y="4668520"/>
                    </a:moveTo>
                    <a:cubicBezTo>
                      <a:pt x="6535420" y="4660900"/>
                      <a:pt x="6520180" y="4638040"/>
                      <a:pt x="6527800" y="4622800"/>
                    </a:cubicBezTo>
                    <a:cubicBezTo>
                      <a:pt x="6535420" y="4599940"/>
                      <a:pt x="6558280" y="4592320"/>
                      <a:pt x="6581140" y="4599940"/>
                    </a:cubicBezTo>
                    <a:cubicBezTo>
                      <a:pt x="6604000" y="4607560"/>
                      <a:pt x="6611620" y="4630420"/>
                      <a:pt x="6604000" y="4645660"/>
                    </a:cubicBezTo>
                    <a:cubicBezTo>
                      <a:pt x="6596380" y="4660900"/>
                      <a:pt x="6581140" y="4668520"/>
                      <a:pt x="6565900" y="4668520"/>
                    </a:cubicBezTo>
                    <a:cubicBezTo>
                      <a:pt x="6565900" y="4668520"/>
                      <a:pt x="6558280" y="4668520"/>
                      <a:pt x="6550660" y="4668520"/>
                    </a:cubicBezTo>
                    <a:close/>
                    <a:moveTo>
                      <a:pt x="221107" y="4630420"/>
                    </a:moveTo>
                    <a:cubicBezTo>
                      <a:pt x="213487" y="4607560"/>
                      <a:pt x="228727" y="4584700"/>
                      <a:pt x="243967" y="4576953"/>
                    </a:cubicBezTo>
                    <a:cubicBezTo>
                      <a:pt x="266827" y="4569333"/>
                      <a:pt x="289687" y="4584573"/>
                      <a:pt x="297307" y="4599813"/>
                    </a:cubicBezTo>
                    <a:cubicBezTo>
                      <a:pt x="304927" y="4622673"/>
                      <a:pt x="289687" y="4645533"/>
                      <a:pt x="274447" y="4653280"/>
                    </a:cubicBezTo>
                    <a:cubicBezTo>
                      <a:pt x="266827" y="4653280"/>
                      <a:pt x="266827" y="4653280"/>
                      <a:pt x="259207" y="4653280"/>
                    </a:cubicBezTo>
                    <a:cubicBezTo>
                      <a:pt x="243967" y="4653280"/>
                      <a:pt x="228727" y="4645660"/>
                      <a:pt x="221107" y="4630420"/>
                    </a:cubicBezTo>
                    <a:close/>
                    <a:moveTo>
                      <a:pt x="6626860" y="4470146"/>
                    </a:moveTo>
                    <a:cubicBezTo>
                      <a:pt x="6604000" y="4462526"/>
                      <a:pt x="6596380" y="4439666"/>
                      <a:pt x="6604000" y="4416679"/>
                    </a:cubicBezTo>
                    <a:cubicBezTo>
                      <a:pt x="6604000" y="4401439"/>
                      <a:pt x="6626860" y="4386199"/>
                      <a:pt x="6649720" y="4393819"/>
                    </a:cubicBezTo>
                    <a:cubicBezTo>
                      <a:pt x="6672580" y="4401439"/>
                      <a:pt x="6680200" y="4424299"/>
                      <a:pt x="6672580" y="4439539"/>
                    </a:cubicBezTo>
                    <a:cubicBezTo>
                      <a:pt x="6672580" y="4454779"/>
                      <a:pt x="6657340" y="4470019"/>
                      <a:pt x="6634480" y="4470019"/>
                    </a:cubicBezTo>
                    <a:cubicBezTo>
                      <a:pt x="6634480" y="4470019"/>
                      <a:pt x="6626860" y="4470019"/>
                      <a:pt x="6626860" y="4470019"/>
                    </a:cubicBezTo>
                    <a:close/>
                    <a:moveTo>
                      <a:pt x="152527" y="4424299"/>
                    </a:moveTo>
                    <a:cubicBezTo>
                      <a:pt x="144907" y="4401439"/>
                      <a:pt x="160147" y="4378579"/>
                      <a:pt x="175387" y="4378579"/>
                    </a:cubicBezTo>
                    <a:cubicBezTo>
                      <a:pt x="198247" y="4370959"/>
                      <a:pt x="221107" y="4378579"/>
                      <a:pt x="228727" y="4401439"/>
                    </a:cubicBezTo>
                    <a:cubicBezTo>
                      <a:pt x="228727" y="4424299"/>
                      <a:pt x="221107" y="4439539"/>
                      <a:pt x="198247" y="4447159"/>
                    </a:cubicBezTo>
                    <a:cubicBezTo>
                      <a:pt x="198247" y="4447159"/>
                      <a:pt x="190627" y="4447159"/>
                      <a:pt x="190627" y="4447159"/>
                    </a:cubicBezTo>
                    <a:cubicBezTo>
                      <a:pt x="175387" y="4447159"/>
                      <a:pt x="160147" y="4439539"/>
                      <a:pt x="152527" y="4424299"/>
                    </a:cubicBezTo>
                    <a:close/>
                    <a:moveTo>
                      <a:pt x="6687947" y="4264025"/>
                    </a:moveTo>
                    <a:cubicBezTo>
                      <a:pt x="6665086" y="4256405"/>
                      <a:pt x="6649847" y="4233545"/>
                      <a:pt x="6657467" y="4218305"/>
                    </a:cubicBezTo>
                    <a:cubicBezTo>
                      <a:pt x="6665086" y="4195445"/>
                      <a:pt x="6680326" y="4180205"/>
                      <a:pt x="6703186" y="4187825"/>
                    </a:cubicBezTo>
                    <a:cubicBezTo>
                      <a:pt x="6726047" y="4195445"/>
                      <a:pt x="6733667" y="4210685"/>
                      <a:pt x="6733667" y="4233545"/>
                    </a:cubicBezTo>
                    <a:cubicBezTo>
                      <a:pt x="6726047" y="4248785"/>
                      <a:pt x="6710807" y="4264025"/>
                      <a:pt x="6695567" y="4264025"/>
                    </a:cubicBezTo>
                    <a:cubicBezTo>
                      <a:pt x="6695567" y="4264025"/>
                      <a:pt x="6687947" y="4264025"/>
                      <a:pt x="6687947" y="4264025"/>
                    </a:cubicBezTo>
                    <a:close/>
                    <a:moveTo>
                      <a:pt x="99187" y="4210812"/>
                    </a:moveTo>
                    <a:cubicBezTo>
                      <a:pt x="91567" y="4195572"/>
                      <a:pt x="106807" y="4172712"/>
                      <a:pt x="122047" y="4165092"/>
                    </a:cubicBezTo>
                    <a:cubicBezTo>
                      <a:pt x="144907" y="4165092"/>
                      <a:pt x="167767" y="4172712"/>
                      <a:pt x="167767" y="4195572"/>
                    </a:cubicBezTo>
                    <a:cubicBezTo>
                      <a:pt x="175387" y="4218432"/>
                      <a:pt x="160147" y="4241292"/>
                      <a:pt x="144907" y="4241292"/>
                    </a:cubicBezTo>
                    <a:cubicBezTo>
                      <a:pt x="137287" y="4241292"/>
                      <a:pt x="137287" y="4241292"/>
                      <a:pt x="129667" y="4241292"/>
                    </a:cubicBezTo>
                    <a:cubicBezTo>
                      <a:pt x="114427" y="4241292"/>
                      <a:pt x="99187" y="4233672"/>
                      <a:pt x="99187" y="4210812"/>
                    </a:cubicBezTo>
                    <a:close/>
                    <a:moveTo>
                      <a:pt x="6733667" y="4050538"/>
                    </a:moveTo>
                    <a:cubicBezTo>
                      <a:pt x="6710807" y="4050538"/>
                      <a:pt x="6695567" y="4027678"/>
                      <a:pt x="6703187" y="4004818"/>
                    </a:cubicBezTo>
                    <a:cubicBezTo>
                      <a:pt x="6703187" y="3989578"/>
                      <a:pt x="6726048" y="3974338"/>
                      <a:pt x="6748907" y="3974338"/>
                    </a:cubicBezTo>
                    <a:cubicBezTo>
                      <a:pt x="6764148" y="3981958"/>
                      <a:pt x="6779387" y="3997198"/>
                      <a:pt x="6779387" y="4020058"/>
                    </a:cubicBezTo>
                    <a:cubicBezTo>
                      <a:pt x="6771767" y="4042918"/>
                      <a:pt x="6756527" y="4050538"/>
                      <a:pt x="6741287" y="4050538"/>
                    </a:cubicBezTo>
                    <a:cubicBezTo>
                      <a:pt x="6741287" y="4050538"/>
                      <a:pt x="6733667" y="4050538"/>
                      <a:pt x="6733667" y="4050538"/>
                    </a:cubicBezTo>
                    <a:close/>
                    <a:moveTo>
                      <a:pt x="53340" y="4004818"/>
                    </a:moveTo>
                    <a:cubicBezTo>
                      <a:pt x="45720" y="3981958"/>
                      <a:pt x="60960" y="3959098"/>
                      <a:pt x="83820" y="3959098"/>
                    </a:cubicBezTo>
                    <a:cubicBezTo>
                      <a:pt x="106680" y="3951478"/>
                      <a:pt x="121920" y="3966718"/>
                      <a:pt x="129540" y="3989578"/>
                    </a:cubicBezTo>
                    <a:cubicBezTo>
                      <a:pt x="129540" y="4012438"/>
                      <a:pt x="114300" y="4027678"/>
                      <a:pt x="99060" y="4035298"/>
                    </a:cubicBezTo>
                    <a:cubicBezTo>
                      <a:pt x="91440" y="4035298"/>
                      <a:pt x="91440" y="4035298"/>
                      <a:pt x="91440" y="4035298"/>
                    </a:cubicBezTo>
                    <a:cubicBezTo>
                      <a:pt x="68580" y="4035298"/>
                      <a:pt x="53340" y="4020058"/>
                      <a:pt x="53340" y="4004818"/>
                    </a:cubicBezTo>
                    <a:close/>
                    <a:moveTo>
                      <a:pt x="6764147" y="3836924"/>
                    </a:moveTo>
                    <a:cubicBezTo>
                      <a:pt x="6748907" y="3836924"/>
                      <a:pt x="6733667" y="3821684"/>
                      <a:pt x="6733667" y="3798824"/>
                    </a:cubicBezTo>
                    <a:cubicBezTo>
                      <a:pt x="6733667" y="3775964"/>
                      <a:pt x="6756526" y="3760724"/>
                      <a:pt x="6771767" y="3768344"/>
                    </a:cubicBezTo>
                    <a:cubicBezTo>
                      <a:pt x="6794626" y="3768344"/>
                      <a:pt x="6809867" y="3783584"/>
                      <a:pt x="6809867" y="3806444"/>
                    </a:cubicBezTo>
                    <a:cubicBezTo>
                      <a:pt x="6809867" y="3829304"/>
                      <a:pt x="6787007" y="3844544"/>
                      <a:pt x="6771767" y="3844544"/>
                    </a:cubicBezTo>
                    <a:cubicBezTo>
                      <a:pt x="6771767" y="3844544"/>
                      <a:pt x="6764147" y="3836924"/>
                      <a:pt x="6764147" y="3836924"/>
                    </a:cubicBezTo>
                    <a:close/>
                    <a:moveTo>
                      <a:pt x="22860" y="3791204"/>
                    </a:moveTo>
                    <a:cubicBezTo>
                      <a:pt x="22860" y="3768344"/>
                      <a:pt x="38100" y="3745484"/>
                      <a:pt x="53340" y="3745484"/>
                    </a:cubicBezTo>
                    <a:cubicBezTo>
                      <a:pt x="76200" y="3745484"/>
                      <a:pt x="99060" y="3760724"/>
                      <a:pt x="99060" y="3775964"/>
                    </a:cubicBezTo>
                    <a:cubicBezTo>
                      <a:pt x="99060" y="3798824"/>
                      <a:pt x="83820" y="3821684"/>
                      <a:pt x="60960" y="3821684"/>
                    </a:cubicBezTo>
                    <a:cubicBezTo>
                      <a:pt x="38100" y="3821684"/>
                      <a:pt x="22860" y="3806444"/>
                      <a:pt x="22860" y="3791204"/>
                    </a:cubicBezTo>
                    <a:close/>
                    <a:moveTo>
                      <a:pt x="6787007" y="3623310"/>
                    </a:moveTo>
                    <a:cubicBezTo>
                      <a:pt x="6764147" y="3623310"/>
                      <a:pt x="6748907" y="3608070"/>
                      <a:pt x="6748907" y="3585210"/>
                    </a:cubicBezTo>
                    <a:cubicBezTo>
                      <a:pt x="6748907" y="3562350"/>
                      <a:pt x="6771767" y="3547110"/>
                      <a:pt x="6787007" y="3554730"/>
                    </a:cubicBezTo>
                    <a:cubicBezTo>
                      <a:pt x="6809867" y="3554730"/>
                      <a:pt x="6825107" y="3569970"/>
                      <a:pt x="6825107" y="3592830"/>
                    </a:cubicBezTo>
                    <a:cubicBezTo>
                      <a:pt x="6825107" y="3608070"/>
                      <a:pt x="6809867" y="3630930"/>
                      <a:pt x="6787007" y="3630930"/>
                    </a:cubicBezTo>
                    <a:cubicBezTo>
                      <a:pt x="6787007" y="3630930"/>
                      <a:pt x="6787007" y="3630930"/>
                      <a:pt x="6787007" y="3623310"/>
                    </a:cubicBezTo>
                    <a:close/>
                    <a:moveTo>
                      <a:pt x="7620" y="3569970"/>
                    </a:moveTo>
                    <a:cubicBezTo>
                      <a:pt x="7620" y="3547110"/>
                      <a:pt x="22860" y="3531870"/>
                      <a:pt x="45720" y="3531870"/>
                    </a:cubicBezTo>
                    <a:cubicBezTo>
                      <a:pt x="60960" y="3531870"/>
                      <a:pt x="83820" y="3547110"/>
                      <a:pt x="83820" y="3569970"/>
                    </a:cubicBezTo>
                    <a:cubicBezTo>
                      <a:pt x="83820" y="3592830"/>
                      <a:pt x="68580" y="3608070"/>
                      <a:pt x="45720" y="3608070"/>
                    </a:cubicBezTo>
                    <a:cubicBezTo>
                      <a:pt x="22860" y="3608070"/>
                      <a:pt x="7620" y="3592830"/>
                      <a:pt x="7620" y="3569970"/>
                    </a:cubicBezTo>
                    <a:close/>
                    <a:moveTo>
                      <a:pt x="6756526" y="3371596"/>
                    </a:moveTo>
                    <a:cubicBezTo>
                      <a:pt x="6756526" y="3356356"/>
                      <a:pt x="6771767" y="3333496"/>
                      <a:pt x="6794626" y="3333496"/>
                    </a:cubicBezTo>
                    <a:cubicBezTo>
                      <a:pt x="6809867" y="3333496"/>
                      <a:pt x="6832726" y="3356356"/>
                      <a:pt x="6832726" y="3371596"/>
                    </a:cubicBezTo>
                    <a:cubicBezTo>
                      <a:pt x="6832726" y="3394456"/>
                      <a:pt x="6809867" y="3409696"/>
                      <a:pt x="6794626" y="3409696"/>
                    </a:cubicBezTo>
                    <a:cubicBezTo>
                      <a:pt x="6771767" y="3409696"/>
                      <a:pt x="6756526" y="3394456"/>
                      <a:pt x="6756526" y="3371596"/>
                    </a:cubicBezTo>
                    <a:close/>
                    <a:moveTo>
                      <a:pt x="38100" y="3394456"/>
                    </a:moveTo>
                    <a:cubicBezTo>
                      <a:pt x="22860" y="3394456"/>
                      <a:pt x="0" y="3379216"/>
                      <a:pt x="0" y="3356356"/>
                    </a:cubicBezTo>
                    <a:cubicBezTo>
                      <a:pt x="0" y="3333496"/>
                      <a:pt x="22860" y="3318256"/>
                      <a:pt x="38100" y="3318256"/>
                    </a:cubicBezTo>
                    <a:cubicBezTo>
                      <a:pt x="60960" y="3318256"/>
                      <a:pt x="76200" y="3333496"/>
                      <a:pt x="76200" y="3356356"/>
                    </a:cubicBezTo>
                    <a:cubicBezTo>
                      <a:pt x="76200" y="3379216"/>
                      <a:pt x="60960" y="3394456"/>
                      <a:pt x="38100" y="3394456"/>
                    </a:cubicBezTo>
                    <a:close/>
                    <a:moveTo>
                      <a:pt x="6741287" y="3165602"/>
                    </a:moveTo>
                    <a:cubicBezTo>
                      <a:pt x="6741287" y="3142742"/>
                      <a:pt x="6756527" y="3127502"/>
                      <a:pt x="6779387" y="3119882"/>
                    </a:cubicBezTo>
                    <a:cubicBezTo>
                      <a:pt x="6802247" y="3119882"/>
                      <a:pt x="6817487" y="3135122"/>
                      <a:pt x="6817487" y="3157982"/>
                    </a:cubicBezTo>
                    <a:cubicBezTo>
                      <a:pt x="6825107" y="3180842"/>
                      <a:pt x="6809867" y="3196082"/>
                      <a:pt x="6787007" y="3196082"/>
                    </a:cubicBezTo>
                    <a:cubicBezTo>
                      <a:pt x="6787007" y="3196082"/>
                      <a:pt x="6787007" y="3196082"/>
                      <a:pt x="6779387" y="3196082"/>
                    </a:cubicBezTo>
                    <a:cubicBezTo>
                      <a:pt x="6764147" y="3196082"/>
                      <a:pt x="6748907" y="3180842"/>
                      <a:pt x="6741287" y="3165602"/>
                    </a:cubicBezTo>
                    <a:close/>
                    <a:moveTo>
                      <a:pt x="45720" y="3180842"/>
                    </a:moveTo>
                    <a:cubicBezTo>
                      <a:pt x="30480" y="3180842"/>
                      <a:pt x="15240" y="3157982"/>
                      <a:pt x="15240" y="3135122"/>
                    </a:cubicBezTo>
                    <a:cubicBezTo>
                      <a:pt x="15240" y="3119882"/>
                      <a:pt x="30480" y="3104642"/>
                      <a:pt x="53340" y="3104642"/>
                    </a:cubicBezTo>
                    <a:cubicBezTo>
                      <a:pt x="76200" y="3104642"/>
                      <a:pt x="91440" y="3119882"/>
                      <a:pt x="91440" y="3142742"/>
                    </a:cubicBezTo>
                    <a:cubicBezTo>
                      <a:pt x="91440" y="3165602"/>
                      <a:pt x="68580" y="3180842"/>
                      <a:pt x="53340" y="3180842"/>
                    </a:cubicBezTo>
                    <a:cubicBezTo>
                      <a:pt x="53340" y="3180842"/>
                      <a:pt x="45720" y="3180842"/>
                      <a:pt x="45720" y="3180842"/>
                    </a:cubicBezTo>
                    <a:close/>
                    <a:moveTo>
                      <a:pt x="6718426" y="2951988"/>
                    </a:moveTo>
                    <a:cubicBezTo>
                      <a:pt x="6718426" y="2929128"/>
                      <a:pt x="6733667" y="2913888"/>
                      <a:pt x="6756526" y="2906268"/>
                    </a:cubicBezTo>
                    <a:cubicBezTo>
                      <a:pt x="6771767" y="2906268"/>
                      <a:pt x="6794626" y="2921508"/>
                      <a:pt x="6794626" y="2944368"/>
                    </a:cubicBezTo>
                    <a:cubicBezTo>
                      <a:pt x="6802247" y="2959608"/>
                      <a:pt x="6787007" y="2982468"/>
                      <a:pt x="6764147" y="2982468"/>
                    </a:cubicBezTo>
                    <a:cubicBezTo>
                      <a:pt x="6764147" y="2982468"/>
                      <a:pt x="6764147" y="2982468"/>
                      <a:pt x="6756526" y="2982468"/>
                    </a:cubicBezTo>
                    <a:cubicBezTo>
                      <a:pt x="6741287" y="2982468"/>
                      <a:pt x="6726047" y="2974848"/>
                      <a:pt x="6718426" y="2951988"/>
                    </a:cubicBezTo>
                    <a:close/>
                    <a:moveTo>
                      <a:pt x="68580" y="2967228"/>
                    </a:moveTo>
                    <a:cubicBezTo>
                      <a:pt x="45720" y="2959608"/>
                      <a:pt x="38100" y="2944368"/>
                      <a:pt x="38100" y="2921508"/>
                    </a:cubicBezTo>
                    <a:cubicBezTo>
                      <a:pt x="38100" y="2898648"/>
                      <a:pt x="60960" y="2891028"/>
                      <a:pt x="83820" y="2891028"/>
                    </a:cubicBezTo>
                    <a:cubicBezTo>
                      <a:pt x="99060" y="2891028"/>
                      <a:pt x="114300" y="2913888"/>
                      <a:pt x="114300" y="2936748"/>
                    </a:cubicBezTo>
                    <a:cubicBezTo>
                      <a:pt x="106680" y="2951988"/>
                      <a:pt x="91440" y="2967228"/>
                      <a:pt x="76200" y="2967228"/>
                    </a:cubicBezTo>
                    <a:cubicBezTo>
                      <a:pt x="76200" y="2967228"/>
                      <a:pt x="68580" y="2967228"/>
                      <a:pt x="68580" y="2967228"/>
                    </a:cubicBezTo>
                    <a:close/>
                    <a:moveTo>
                      <a:pt x="6687820" y="2745994"/>
                    </a:moveTo>
                    <a:cubicBezTo>
                      <a:pt x="6680200" y="2723134"/>
                      <a:pt x="6695440" y="2700274"/>
                      <a:pt x="6718300" y="2700274"/>
                    </a:cubicBezTo>
                    <a:cubicBezTo>
                      <a:pt x="6733540" y="2692654"/>
                      <a:pt x="6756400" y="2707894"/>
                      <a:pt x="6764020" y="2730754"/>
                    </a:cubicBezTo>
                    <a:cubicBezTo>
                      <a:pt x="6764020" y="2745994"/>
                      <a:pt x="6748780" y="2768854"/>
                      <a:pt x="6733540" y="2776474"/>
                    </a:cubicBezTo>
                    <a:cubicBezTo>
                      <a:pt x="6725920" y="2776474"/>
                      <a:pt x="6725920" y="2776474"/>
                      <a:pt x="6725920" y="2776474"/>
                    </a:cubicBezTo>
                    <a:cubicBezTo>
                      <a:pt x="6703060" y="2776474"/>
                      <a:pt x="6687820" y="2761234"/>
                      <a:pt x="6687820" y="2745994"/>
                    </a:cubicBezTo>
                    <a:close/>
                    <a:moveTo>
                      <a:pt x="106680" y="2753614"/>
                    </a:moveTo>
                    <a:cubicBezTo>
                      <a:pt x="83820" y="2753614"/>
                      <a:pt x="68580" y="2730754"/>
                      <a:pt x="76200" y="2707894"/>
                    </a:cubicBezTo>
                    <a:cubicBezTo>
                      <a:pt x="76200" y="2685034"/>
                      <a:pt x="99060" y="2677414"/>
                      <a:pt x="121920" y="2677414"/>
                    </a:cubicBezTo>
                    <a:cubicBezTo>
                      <a:pt x="144780" y="2685034"/>
                      <a:pt x="152400" y="2707894"/>
                      <a:pt x="152400" y="2723134"/>
                    </a:cubicBezTo>
                    <a:cubicBezTo>
                      <a:pt x="144780" y="2745994"/>
                      <a:pt x="129540" y="2753614"/>
                      <a:pt x="114300" y="2753614"/>
                    </a:cubicBezTo>
                    <a:cubicBezTo>
                      <a:pt x="106680" y="2753614"/>
                      <a:pt x="106680" y="2753614"/>
                      <a:pt x="106680" y="2753614"/>
                    </a:cubicBezTo>
                    <a:close/>
                    <a:moveTo>
                      <a:pt x="6634480" y="2540000"/>
                    </a:moveTo>
                    <a:cubicBezTo>
                      <a:pt x="6634480" y="2517140"/>
                      <a:pt x="6642100" y="2494280"/>
                      <a:pt x="6664960" y="2494280"/>
                    </a:cubicBezTo>
                    <a:cubicBezTo>
                      <a:pt x="6687820" y="2486660"/>
                      <a:pt x="6703060" y="2494280"/>
                      <a:pt x="6710680" y="2517140"/>
                    </a:cubicBezTo>
                    <a:cubicBezTo>
                      <a:pt x="6718300" y="2540000"/>
                      <a:pt x="6703060" y="2562860"/>
                      <a:pt x="6687820" y="2562860"/>
                    </a:cubicBezTo>
                    <a:cubicBezTo>
                      <a:pt x="6680200" y="2562860"/>
                      <a:pt x="6680200" y="2562860"/>
                      <a:pt x="6672580" y="2562860"/>
                    </a:cubicBezTo>
                    <a:cubicBezTo>
                      <a:pt x="6657340" y="2562860"/>
                      <a:pt x="6642100" y="2555240"/>
                      <a:pt x="6634480" y="2540000"/>
                    </a:cubicBezTo>
                    <a:close/>
                    <a:moveTo>
                      <a:pt x="152527" y="2547620"/>
                    </a:moveTo>
                    <a:cubicBezTo>
                      <a:pt x="129667" y="2540000"/>
                      <a:pt x="122047" y="2517140"/>
                      <a:pt x="129667" y="2501900"/>
                    </a:cubicBezTo>
                    <a:cubicBezTo>
                      <a:pt x="129667" y="2479040"/>
                      <a:pt x="152527" y="2463800"/>
                      <a:pt x="175387" y="2471420"/>
                    </a:cubicBezTo>
                    <a:cubicBezTo>
                      <a:pt x="190627" y="2479040"/>
                      <a:pt x="205867" y="2501900"/>
                      <a:pt x="198247" y="2517140"/>
                    </a:cubicBezTo>
                    <a:cubicBezTo>
                      <a:pt x="198247" y="2532380"/>
                      <a:pt x="183007" y="2547620"/>
                      <a:pt x="167767" y="2547620"/>
                    </a:cubicBezTo>
                    <a:cubicBezTo>
                      <a:pt x="160147" y="2547620"/>
                      <a:pt x="160147" y="2547620"/>
                      <a:pt x="152527" y="2547620"/>
                    </a:cubicBezTo>
                    <a:close/>
                    <a:moveTo>
                      <a:pt x="6573520" y="2334006"/>
                    </a:moveTo>
                    <a:cubicBezTo>
                      <a:pt x="6565900" y="2318766"/>
                      <a:pt x="6581139" y="2295906"/>
                      <a:pt x="6596380" y="2288286"/>
                    </a:cubicBezTo>
                    <a:cubicBezTo>
                      <a:pt x="6619239" y="2280666"/>
                      <a:pt x="6642100" y="2288286"/>
                      <a:pt x="6649720" y="2311146"/>
                    </a:cubicBezTo>
                    <a:cubicBezTo>
                      <a:pt x="6657339" y="2334006"/>
                      <a:pt x="6642100" y="2349246"/>
                      <a:pt x="6626860" y="2356866"/>
                    </a:cubicBezTo>
                    <a:cubicBezTo>
                      <a:pt x="6619239" y="2364486"/>
                      <a:pt x="6611620" y="2364486"/>
                      <a:pt x="6611620" y="2364486"/>
                    </a:cubicBezTo>
                    <a:cubicBezTo>
                      <a:pt x="6596380" y="2364486"/>
                      <a:pt x="6581139" y="2349246"/>
                      <a:pt x="6573520" y="2334006"/>
                    </a:cubicBezTo>
                    <a:close/>
                    <a:moveTo>
                      <a:pt x="213487" y="2341626"/>
                    </a:moveTo>
                    <a:cubicBezTo>
                      <a:pt x="198247" y="2334006"/>
                      <a:pt x="183007" y="2311146"/>
                      <a:pt x="190627" y="2288159"/>
                    </a:cubicBezTo>
                    <a:cubicBezTo>
                      <a:pt x="198247" y="2272919"/>
                      <a:pt x="221107" y="2257679"/>
                      <a:pt x="243967" y="2265299"/>
                    </a:cubicBezTo>
                    <a:cubicBezTo>
                      <a:pt x="259207" y="2272919"/>
                      <a:pt x="274447" y="2295779"/>
                      <a:pt x="266827" y="2318766"/>
                    </a:cubicBezTo>
                    <a:cubicBezTo>
                      <a:pt x="259207" y="2334006"/>
                      <a:pt x="243967" y="2341626"/>
                      <a:pt x="228727" y="2341626"/>
                    </a:cubicBezTo>
                    <a:cubicBezTo>
                      <a:pt x="221107" y="2341626"/>
                      <a:pt x="221107" y="2341626"/>
                      <a:pt x="213487" y="2341626"/>
                    </a:cubicBezTo>
                    <a:close/>
                    <a:moveTo>
                      <a:pt x="6497320" y="2135632"/>
                    </a:moveTo>
                    <a:cubicBezTo>
                      <a:pt x="6489700" y="2120392"/>
                      <a:pt x="6504940" y="2097532"/>
                      <a:pt x="6520180" y="2089912"/>
                    </a:cubicBezTo>
                    <a:cubicBezTo>
                      <a:pt x="6543040" y="2082292"/>
                      <a:pt x="6565900" y="2089912"/>
                      <a:pt x="6573520" y="2105152"/>
                    </a:cubicBezTo>
                    <a:cubicBezTo>
                      <a:pt x="6581140" y="2128012"/>
                      <a:pt x="6565900" y="2150872"/>
                      <a:pt x="6550660" y="2158619"/>
                    </a:cubicBezTo>
                    <a:cubicBezTo>
                      <a:pt x="6543040" y="2158619"/>
                      <a:pt x="6543040" y="2158619"/>
                      <a:pt x="6535420" y="2158619"/>
                    </a:cubicBezTo>
                    <a:cubicBezTo>
                      <a:pt x="6520180" y="2158619"/>
                      <a:pt x="6504940" y="2150999"/>
                      <a:pt x="6497320" y="2135759"/>
                    </a:cubicBezTo>
                    <a:close/>
                    <a:moveTo>
                      <a:pt x="289814" y="2143379"/>
                    </a:moveTo>
                    <a:cubicBezTo>
                      <a:pt x="274574" y="2128139"/>
                      <a:pt x="259334" y="2112899"/>
                      <a:pt x="266954" y="2089912"/>
                    </a:cubicBezTo>
                    <a:cubicBezTo>
                      <a:pt x="274574" y="2067052"/>
                      <a:pt x="297434" y="2059432"/>
                      <a:pt x="320294" y="2067052"/>
                    </a:cubicBezTo>
                    <a:cubicBezTo>
                      <a:pt x="335534" y="2074672"/>
                      <a:pt x="350774" y="2097532"/>
                      <a:pt x="343154" y="2120519"/>
                    </a:cubicBezTo>
                    <a:cubicBezTo>
                      <a:pt x="335534" y="2135759"/>
                      <a:pt x="320294" y="2143379"/>
                      <a:pt x="305054" y="2143379"/>
                    </a:cubicBezTo>
                    <a:cubicBezTo>
                      <a:pt x="297434" y="2143379"/>
                      <a:pt x="297434" y="2143379"/>
                      <a:pt x="289814" y="2143379"/>
                    </a:cubicBezTo>
                    <a:close/>
                    <a:moveTo>
                      <a:pt x="6413373" y="1945005"/>
                    </a:moveTo>
                    <a:cubicBezTo>
                      <a:pt x="6405753" y="1922145"/>
                      <a:pt x="6413373" y="1899285"/>
                      <a:pt x="6428613" y="1891538"/>
                    </a:cubicBezTo>
                    <a:cubicBezTo>
                      <a:pt x="6451473" y="1883918"/>
                      <a:pt x="6474333" y="1891538"/>
                      <a:pt x="6481953" y="1914398"/>
                    </a:cubicBezTo>
                    <a:cubicBezTo>
                      <a:pt x="6489573" y="1929638"/>
                      <a:pt x="6481953" y="1952498"/>
                      <a:pt x="6466713" y="1960118"/>
                    </a:cubicBezTo>
                    <a:cubicBezTo>
                      <a:pt x="6459093" y="1967738"/>
                      <a:pt x="6451473" y="1967738"/>
                      <a:pt x="6443853" y="1967738"/>
                    </a:cubicBezTo>
                    <a:cubicBezTo>
                      <a:pt x="6436233" y="1967738"/>
                      <a:pt x="6420993" y="1960118"/>
                      <a:pt x="6413373" y="1944878"/>
                    </a:cubicBezTo>
                    <a:close/>
                    <a:moveTo>
                      <a:pt x="381254" y="1944878"/>
                    </a:moveTo>
                    <a:cubicBezTo>
                      <a:pt x="358394" y="1937258"/>
                      <a:pt x="350774" y="1914398"/>
                      <a:pt x="358394" y="1891411"/>
                    </a:cubicBezTo>
                    <a:cubicBezTo>
                      <a:pt x="373634" y="1876171"/>
                      <a:pt x="396494" y="1868551"/>
                      <a:pt x="411734" y="1876171"/>
                    </a:cubicBezTo>
                    <a:cubicBezTo>
                      <a:pt x="426974" y="1883791"/>
                      <a:pt x="434594" y="1906651"/>
                      <a:pt x="426974" y="1929638"/>
                    </a:cubicBezTo>
                    <a:cubicBezTo>
                      <a:pt x="419354" y="1937258"/>
                      <a:pt x="411734" y="1944878"/>
                      <a:pt x="396494" y="1944878"/>
                    </a:cubicBezTo>
                    <a:cubicBezTo>
                      <a:pt x="388874" y="1944878"/>
                      <a:pt x="381254" y="1944878"/>
                      <a:pt x="381254" y="1944878"/>
                    </a:cubicBezTo>
                    <a:close/>
                    <a:moveTo>
                      <a:pt x="6314186" y="1754124"/>
                    </a:moveTo>
                    <a:cubicBezTo>
                      <a:pt x="6306566" y="1738884"/>
                      <a:pt x="6306566" y="1716024"/>
                      <a:pt x="6329426" y="1708404"/>
                    </a:cubicBezTo>
                    <a:cubicBezTo>
                      <a:pt x="6344666" y="1693164"/>
                      <a:pt x="6367526" y="1700784"/>
                      <a:pt x="6382766" y="1716024"/>
                    </a:cubicBezTo>
                    <a:cubicBezTo>
                      <a:pt x="6390386" y="1738884"/>
                      <a:pt x="6382766" y="1761744"/>
                      <a:pt x="6367526" y="1769491"/>
                    </a:cubicBezTo>
                    <a:cubicBezTo>
                      <a:pt x="6359906" y="1777111"/>
                      <a:pt x="6352286" y="1777111"/>
                      <a:pt x="6344666" y="1777111"/>
                    </a:cubicBezTo>
                    <a:cubicBezTo>
                      <a:pt x="6329426" y="1777111"/>
                      <a:pt x="6321806" y="1769491"/>
                      <a:pt x="6314186" y="1754251"/>
                    </a:cubicBezTo>
                    <a:close/>
                    <a:moveTo>
                      <a:pt x="480441" y="1754251"/>
                    </a:moveTo>
                    <a:cubicBezTo>
                      <a:pt x="457581" y="1746631"/>
                      <a:pt x="449961" y="1723771"/>
                      <a:pt x="465201" y="1700784"/>
                    </a:cubicBezTo>
                    <a:cubicBezTo>
                      <a:pt x="472821" y="1685544"/>
                      <a:pt x="495681" y="1677924"/>
                      <a:pt x="518541" y="1685544"/>
                    </a:cubicBezTo>
                    <a:cubicBezTo>
                      <a:pt x="533781" y="1700784"/>
                      <a:pt x="541401" y="1723644"/>
                      <a:pt x="526161" y="1739011"/>
                    </a:cubicBezTo>
                    <a:cubicBezTo>
                      <a:pt x="518541" y="1754251"/>
                      <a:pt x="510921" y="1761871"/>
                      <a:pt x="495681" y="1761871"/>
                    </a:cubicBezTo>
                    <a:cubicBezTo>
                      <a:pt x="488061" y="1761871"/>
                      <a:pt x="480441" y="1754251"/>
                      <a:pt x="480441" y="1754251"/>
                    </a:cubicBezTo>
                    <a:close/>
                    <a:moveTo>
                      <a:pt x="6199886" y="1578737"/>
                    </a:moveTo>
                    <a:cubicBezTo>
                      <a:pt x="6199886" y="1571117"/>
                      <a:pt x="6199886" y="1571117"/>
                      <a:pt x="6199886" y="1571117"/>
                    </a:cubicBezTo>
                    <a:cubicBezTo>
                      <a:pt x="6184646" y="1555877"/>
                      <a:pt x="6192266" y="1533017"/>
                      <a:pt x="6207506" y="1517650"/>
                    </a:cubicBezTo>
                    <a:cubicBezTo>
                      <a:pt x="6230366" y="1510030"/>
                      <a:pt x="6253226" y="1510030"/>
                      <a:pt x="6260846" y="1532890"/>
                    </a:cubicBezTo>
                    <a:cubicBezTo>
                      <a:pt x="6268466" y="1532890"/>
                      <a:pt x="6268466" y="1532890"/>
                      <a:pt x="6268466" y="1532890"/>
                    </a:cubicBezTo>
                    <a:cubicBezTo>
                      <a:pt x="6276086" y="1555750"/>
                      <a:pt x="6276086" y="1578610"/>
                      <a:pt x="6253226" y="1586357"/>
                    </a:cubicBezTo>
                    <a:cubicBezTo>
                      <a:pt x="6245606" y="1593977"/>
                      <a:pt x="6237986" y="1593977"/>
                      <a:pt x="6230366" y="1593977"/>
                    </a:cubicBezTo>
                    <a:cubicBezTo>
                      <a:pt x="6222746" y="1593977"/>
                      <a:pt x="6207506" y="1586357"/>
                      <a:pt x="6199886" y="1578737"/>
                    </a:cubicBezTo>
                    <a:close/>
                    <a:moveTo>
                      <a:pt x="587248" y="1571117"/>
                    </a:moveTo>
                    <a:cubicBezTo>
                      <a:pt x="572008" y="1555877"/>
                      <a:pt x="564388" y="1533017"/>
                      <a:pt x="579628" y="1517650"/>
                    </a:cubicBezTo>
                    <a:cubicBezTo>
                      <a:pt x="587248" y="1502410"/>
                      <a:pt x="610108" y="1494790"/>
                      <a:pt x="632968" y="1510030"/>
                    </a:cubicBezTo>
                    <a:cubicBezTo>
                      <a:pt x="648208" y="1517650"/>
                      <a:pt x="655828" y="1540510"/>
                      <a:pt x="640588" y="1563497"/>
                    </a:cubicBezTo>
                    <a:cubicBezTo>
                      <a:pt x="632968" y="1571117"/>
                      <a:pt x="625348" y="1578737"/>
                      <a:pt x="610108" y="1578737"/>
                    </a:cubicBezTo>
                    <a:cubicBezTo>
                      <a:pt x="602488" y="1578737"/>
                      <a:pt x="594868" y="1578737"/>
                      <a:pt x="587248" y="1571117"/>
                    </a:cubicBezTo>
                    <a:close/>
                    <a:moveTo>
                      <a:pt x="6077839" y="1403223"/>
                    </a:moveTo>
                    <a:cubicBezTo>
                      <a:pt x="6062599" y="1380363"/>
                      <a:pt x="6070219" y="1357503"/>
                      <a:pt x="6085459" y="1349756"/>
                    </a:cubicBezTo>
                    <a:cubicBezTo>
                      <a:pt x="6100699" y="1334516"/>
                      <a:pt x="6123559" y="1334516"/>
                      <a:pt x="6138799" y="1357376"/>
                    </a:cubicBezTo>
                    <a:cubicBezTo>
                      <a:pt x="6146419" y="1372616"/>
                      <a:pt x="6146419" y="1395476"/>
                      <a:pt x="6131179" y="1410843"/>
                    </a:cubicBezTo>
                    <a:cubicBezTo>
                      <a:pt x="6123559" y="1410843"/>
                      <a:pt x="6115939" y="1418463"/>
                      <a:pt x="6108319" y="1418463"/>
                    </a:cubicBezTo>
                    <a:cubicBezTo>
                      <a:pt x="6093079" y="1418463"/>
                      <a:pt x="6085459" y="1410843"/>
                      <a:pt x="6077839" y="1403223"/>
                    </a:cubicBezTo>
                    <a:close/>
                    <a:moveTo>
                      <a:pt x="709168" y="1395603"/>
                    </a:moveTo>
                    <a:cubicBezTo>
                      <a:pt x="693928" y="1380363"/>
                      <a:pt x="693928" y="1357503"/>
                      <a:pt x="701548" y="1342136"/>
                    </a:cubicBezTo>
                    <a:cubicBezTo>
                      <a:pt x="716788" y="1326896"/>
                      <a:pt x="739648" y="1319276"/>
                      <a:pt x="754888" y="1334516"/>
                    </a:cubicBezTo>
                    <a:cubicBezTo>
                      <a:pt x="777748" y="1349756"/>
                      <a:pt x="777748" y="1372616"/>
                      <a:pt x="762508" y="1387983"/>
                    </a:cubicBezTo>
                    <a:cubicBezTo>
                      <a:pt x="754888" y="1395603"/>
                      <a:pt x="747268" y="1403223"/>
                      <a:pt x="732028" y="1403223"/>
                    </a:cubicBezTo>
                    <a:cubicBezTo>
                      <a:pt x="724408" y="1403223"/>
                      <a:pt x="716788" y="1403223"/>
                      <a:pt x="709168" y="1395603"/>
                    </a:cubicBezTo>
                    <a:close/>
                    <a:moveTo>
                      <a:pt x="5940552" y="1235456"/>
                    </a:moveTo>
                    <a:cubicBezTo>
                      <a:pt x="5932932" y="1220216"/>
                      <a:pt x="5932932" y="1197356"/>
                      <a:pt x="5948172" y="1181989"/>
                    </a:cubicBezTo>
                    <a:cubicBezTo>
                      <a:pt x="5963412" y="1166749"/>
                      <a:pt x="5986272" y="1166749"/>
                      <a:pt x="6001512" y="1181989"/>
                    </a:cubicBezTo>
                    <a:cubicBezTo>
                      <a:pt x="6016752" y="1204849"/>
                      <a:pt x="6009132" y="1227709"/>
                      <a:pt x="5993892" y="1243076"/>
                    </a:cubicBezTo>
                    <a:cubicBezTo>
                      <a:pt x="5986272" y="1243076"/>
                      <a:pt x="5978652" y="1250696"/>
                      <a:pt x="5971032" y="1250696"/>
                    </a:cubicBezTo>
                    <a:cubicBezTo>
                      <a:pt x="5963412" y="1250696"/>
                      <a:pt x="5948172" y="1243076"/>
                      <a:pt x="5940552" y="1235456"/>
                    </a:cubicBezTo>
                    <a:close/>
                    <a:moveTo>
                      <a:pt x="846455" y="1227836"/>
                    </a:moveTo>
                    <a:cubicBezTo>
                      <a:pt x="831215" y="1212596"/>
                      <a:pt x="831215" y="1189736"/>
                      <a:pt x="838835" y="1174369"/>
                    </a:cubicBezTo>
                    <a:cubicBezTo>
                      <a:pt x="854075" y="1159129"/>
                      <a:pt x="876935" y="1159129"/>
                      <a:pt x="892175" y="1174369"/>
                    </a:cubicBezTo>
                    <a:cubicBezTo>
                      <a:pt x="907415" y="1181989"/>
                      <a:pt x="915035" y="1204849"/>
                      <a:pt x="899795" y="1227836"/>
                    </a:cubicBezTo>
                    <a:cubicBezTo>
                      <a:pt x="892175" y="1235456"/>
                      <a:pt x="884555" y="1235456"/>
                      <a:pt x="869315" y="1235456"/>
                    </a:cubicBezTo>
                    <a:cubicBezTo>
                      <a:pt x="861695" y="1235456"/>
                      <a:pt x="854075" y="1235456"/>
                      <a:pt x="846455" y="1227836"/>
                    </a:cubicBezTo>
                    <a:close/>
                    <a:moveTo>
                      <a:pt x="5803265" y="1082802"/>
                    </a:moveTo>
                    <a:cubicBezTo>
                      <a:pt x="5788025" y="1067562"/>
                      <a:pt x="5788025" y="1037082"/>
                      <a:pt x="5803265" y="1029335"/>
                    </a:cubicBezTo>
                    <a:cubicBezTo>
                      <a:pt x="5818505" y="1014095"/>
                      <a:pt x="5841365" y="1014095"/>
                      <a:pt x="5856605" y="1029335"/>
                    </a:cubicBezTo>
                    <a:cubicBezTo>
                      <a:pt x="5871845" y="1044575"/>
                      <a:pt x="5871845" y="1067435"/>
                      <a:pt x="5856605" y="1082802"/>
                    </a:cubicBezTo>
                    <a:cubicBezTo>
                      <a:pt x="5848985" y="1090422"/>
                      <a:pt x="5833745" y="1090422"/>
                      <a:pt x="5826125" y="1090422"/>
                    </a:cubicBezTo>
                    <a:cubicBezTo>
                      <a:pt x="5818505" y="1090422"/>
                      <a:pt x="5810885" y="1090422"/>
                      <a:pt x="5803265" y="1082802"/>
                    </a:cubicBezTo>
                    <a:close/>
                    <a:moveTo>
                      <a:pt x="991362" y="1067562"/>
                    </a:moveTo>
                    <a:cubicBezTo>
                      <a:pt x="976122" y="1052322"/>
                      <a:pt x="976122" y="1029462"/>
                      <a:pt x="991362" y="1014095"/>
                    </a:cubicBezTo>
                    <a:cubicBezTo>
                      <a:pt x="1006602" y="998855"/>
                      <a:pt x="1029462" y="998855"/>
                      <a:pt x="1044702" y="1014095"/>
                    </a:cubicBezTo>
                    <a:cubicBezTo>
                      <a:pt x="1059942" y="1029335"/>
                      <a:pt x="1059942" y="1052195"/>
                      <a:pt x="1044702" y="1067562"/>
                    </a:cubicBezTo>
                    <a:cubicBezTo>
                      <a:pt x="1037082" y="1075182"/>
                      <a:pt x="1029462" y="1082802"/>
                      <a:pt x="1014222" y="1082802"/>
                    </a:cubicBezTo>
                    <a:cubicBezTo>
                      <a:pt x="1006602" y="1082802"/>
                      <a:pt x="998982" y="1075182"/>
                      <a:pt x="991362" y="1067562"/>
                    </a:cubicBezTo>
                    <a:close/>
                    <a:moveTo>
                      <a:pt x="5643118" y="930275"/>
                    </a:moveTo>
                    <a:cubicBezTo>
                      <a:pt x="5627878" y="922655"/>
                      <a:pt x="5627878" y="892175"/>
                      <a:pt x="5643118" y="876808"/>
                    </a:cubicBezTo>
                    <a:cubicBezTo>
                      <a:pt x="5658358" y="861568"/>
                      <a:pt x="5681218" y="861568"/>
                      <a:pt x="5696458" y="876808"/>
                    </a:cubicBezTo>
                    <a:cubicBezTo>
                      <a:pt x="5711698" y="892048"/>
                      <a:pt x="5711698" y="914908"/>
                      <a:pt x="5704078" y="930275"/>
                    </a:cubicBezTo>
                    <a:cubicBezTo>
                      <a:pt x="5696458" y="937895"/>
                      <a:pt x="5681218" y="945515"/>
                      <a:pt x="5673598" y="945515"/>
                    </a:cubicBezTo>
                    <a:cubicBezTo>
                      <a:pt x="5665978" y="945515"/>
                      <a:pt x="5650738" y="937895"/>
                      <a:pt x="5643118" y="930275"/>
                    </a:cubicBezTo>
                    <a:close/>
                    <a:moveTo>
                      <a:pt x="1143889" y="922655"/>
                    </a:moveTo>
                    <a:cubicBezTo>
                      <a:pt x="1128649" y="907415"/>
                      <a:pt x="1128649" y="876935"/>
                      <a:pt x="1143889" y="869188"/>
                    </a:cubicBezTo>
                    <a:cubicBezTo>
                      <a:pt x="1159129" y="853948"/>
                      <a:pt x="1189609" y="853948"/>
                      <a:pt x="1197229" y="869188"/>
                    </a:cubicBezTo>
                    <a:cubicBezTo>
                      <a:pt x="1212469" y="884428"/>
                      <a:pt x="1212469" y="907288"/>
                      <a:pt x="1197229" y="922655"/>
                    </a:cubicBezTo>
                    <a:cubicBezTo>
                      <a:pt x="1189609" y="930275"/>
                      <a:pt x="1181989" y="930275"/>
                      <a:pt x="1174369" y="930275"/>
                    </a:cubicBezTo>
                    <a:cubicBezTo>
                      <a:pt x="1159129" y="930275"/>
                      <a:pt x="1151509" y="930275"/>
                      <a:pt x="1143889" y="922655"/>
                    </a:cubicBezTo>
                    <a:close/>
                    <a:moveTo>
                      <a:pt x="5482971" y="792861"/>
                    </a:moveTo>
                    <a:cubicBezTo>
                      <a:pt x="5467731" y="785241"/>
                      <a:pt x="5467731" y="762381"/>
                      <a:pt x="5475351" y="739394"/>
                    </a:cubicBezTo>
                    <a:cubicBezTo>
                      <a:pt x="5490591" y="724154"/>
                      <a:pt x="5513451" y="724154"/>
                      <a:pt x="5528691" y="739394"/>
                    </a:cubicBezTo>
                    <a:cubicBezTo>
                      <a:pt x="5551551" y="747014"/>
                      <a:pt x="5551551" y="769874"/>
                      <a:pt x="5536311" y="792861"/>
                    </a:cubicBezTo>
                    <a:cubicBezTo>
                      <a:pt x="5528691" y="800481"/>
                      <a:pt x="5521071" y="808101"/>
                      <a:pt x="5505831" y="808101"/>
                    </a:cubicBezTo>
                    <a:cubicBezTo>
                      <a:pt x="5498211" y="808101"/>
                      <a:pt x="5490591" y="800481"/>
                      <a:pt x="5482971" y="792861"/>
                    </a:cubicBezTo>
                    <a:close/>
                    <a:moveTo>
                      <a:pt x="1304036" y="777621"/>
                    </a:moveTo>
                    <a:cubicBezTo>
                      <a:pt x="1296416" y="762381"/>
                      <a:pt x="1296416" y="739521"/>
                      <a:pt x="1311656" y="724154"/>
                    </a:cubicBezTo>
                    <a:cubicBezTo>
                      <a:pt x="1326896" y="716534"/>
                      <a:pt x="1349756" y="716534"/>
                      <a:pt x="1364996" y="731774"/>
                    </a:cubicBezTo>
                    <a:cubicBezTo>
                      <a:pt x="1380236" y="747014"/>
                      <a:pt x="1372616" y="777494"/>
                      <a:pt x="1357376" y="785241"/>
                    </a:cubicBezTo>
                    <a:cubicBezTo>
                      <a:pt x="1349756" y="792861"/>
                      <a:pt x="1342136" y="792861"/>
                      <a:pt x="1334516" y="792861"/>
                    </a:cubicBezTo>
                    <a:cubicBezTo>
                      <a:pt x="1326896" y="792861"/>
                      <a:pt x="1311656" y="792861"/>
                      <a:pt x="1304036" y="777621"/>
                    </a:cubicBezTo>
                    <a:close/>
                    <a:moveTo>
                      <a:pt x="5315204" y="670814"/>
                    </a:moveTo>
                    <a:cubicBezTo>
                      <a:pt x="5299964" y="655574"/>
                      <a:pt x="5292344" y="632714"/>
                      <a:pt x="5307584" y="617347"/>
                    </a:cubicBezTo>
                    <a:cubicBezTo>
                      <a:pt x="5315204" y="602107"/>
                      <a:pt x="5338064" y="594487"/>
                      <a:pt x="5360924" y="609727"/>
                    </a:cubicBezTo>
                    <a:cubicBezTo>
                      <a:pt x="5376164" y="617347"/>
                      <a:pt x="5376164" y="640207"/>
                      <a:pt x="5368544" y="663194"/>
                    </a:cubicBezTo>
                    <a:cubicBezTo>
                      <a:pt x="5360924" y="670814"/>
                      <a:pt x="5345684" y="678434"/>
                      <a:pt x="5338064" y="678434"/>
                    </a:cubicBezTo>
                    <a:cubicBezTo>
                      <a:pt x="5330444" y="678434"/>
                      <a:pt x="5322824" y="678434"/>
                      <a:pt x="5315204" y="670814"/>
                    </a:cubicBezTo>
                    <a:close/>
                    <a:moveTo>
                      <a:pt x="1479423" y="655574"/>
                    </a:moveTo>
                    <a:cubicBezTo>
                      <a:pt x="1464183" y="632714"/>
                      <a:pt x="1471803" y="609854"/>
                      <a:pt x="1487043" y="602107"/>
                    </a:cubicBezTo>
                    <a:cubicBezTo>
                      <a:pt x="1502283" y="586867"/>
                      <a:pt x="1525143" y="594487"/>
                      <a:pt x="1540383" y="609727"/>
                    </a:cubicBezTo>
                    <a:cubicBezTo>
                      <a:pt x="1548003" y="624967"/>
                      <a:pt x="1548003" y="647827"/>
                      <a:pt x="1532763" y="663194"/>
                    </a:cubicBezTo>
                    <a:cubicBezTo>
                      <a:pt x="1525143" y="663194"/>
                      <a:pt x="1517523" y="670814"/>
                      <a:pt x="1509903" y="670814"/>
                    </a:cubicBezTo>
                    <a:cubicBezTo>
                      <a:pt x="1494663" y="670814"/>
                      <a:pt x="1487043" y="663194"/>
                      <a:pt x="1479423" y="655574"/>
                    </a:cubicBezTo>
                    <a:close/>
                    <a:moveTo>
                      <a:pt x="5139817" y="556387"/>
                    </a:moveTo>
                    <a:cubicBezTo>
                      <a:pt x="5116957" y="541147"/>
                      <a:pt x="5109337" y="518287"/>
                      <a:pt x="5124577" y="502920"/>
                    </a:cubicBezTo>
                    <a:cubicBezTo>
                      <a:pt x="5132197" y="487680"/>
                      <a:pt x="5155057" y="480060"/>
                      <a:pt x="5177917" y="487680"/>
                    </a:cubicBezTo>
                    <a:cubicBezTo>
                      <a:pt x="5193157" y="502920"/>
                      <a:pt x="5200777" y="525780"/>
                      <a:pt x="5185537" y="541147"/>
                    </a:cubicBezTo>
                    <a:cubicBezTo>
                      <a:pt x="5185537" y="556387"/>
                      <a:pt x="5170297" y="564007"/>
                      <a:pt x="5155057" y="564007"/>
                    </a:cubicBezTo>
                    <a:cubicBezTo>
                      <a:pt x="5147437" y="564007"/>
                      <a:pt x="5139817" y="556387"/>
                      <a:pt x="5139817" y="556387"/>
                    </a:cubicBezTo>
                    <a:close/>
                    <a:moveTo>
                      <a:pt x="1654810" y="533527"/>
                    </a:moveTo>
                    <a:cubicBezTo>
                      <a:pt x="1647190" y="518287"/>
                      <a:pt x="1654810" y="495427"/>
                      <a:pt x="1670050" y="480060"/>
                    </a:cubicBezTo>
                    <a:cubicBezTo>
                      <a:pt x="1685290" y="472440"/>
                      <a:pt x="1708150" y="480060"/>
                      <a:pt x="1723390" y="495300"/>
                    </a:cubicBezTo>
                    <a:cubicBezTo>
                      <a:pt x="1731010" y="510540"/>
                      <a:pt x="1723390" y="533400"/>
                      <a:pt x="1708150" y="548767"/>
                    </a:cubicBezTo>
                    <a:cubicBezTo>
                      <a:pt x="1700530" y="548767"/>
                      <a:pt x="1692910" y="556387"/>
                      <a:pt x="1685290" y="556387"/>
                    </a:cubicBezTo>
                    <a:cubicBezTo>
                      <a:pt x="1677670" y="556387"/>
                      <a:pt x="1662430" y="548767"/>
                      <a:pt x="1654810" y="533527"/>
                    </a:cubicBezTo>
                    <a:close/>
                    <a:moveTo>
                      <a:pt x="4949190" y="449580"/>
                    </a:moveTo>
                    <a:cubicBezTo>
                      <a:pt x="4933950" y="441960"/>
                      <a:pt x="4926330" y="419100"/>
                      <a:pt x="4933950" y="403860"/>
                    </a:cubicBezTo>
                    <a:cubicBezTo>
                      <a:pt x="4949190" y="381000"/>
                      <a:pt x="4972050" y="373380"/>
                      <a:pt x="4987290" y="381000"/>
                    </a:cubicBezTo>
                    <a:cubicBezTo>
                      <a:pt x="5002530" y="396240"/>
                      <a:pt x="5010150" y="419100"/>
                      <a:pt x="5002530" y="434467"/>
                    </a:cubicBezTo>
                    <a:cubicBezTo>
                      <a:pt x="4994910" y="449707"/>
                      <a:pt x="4979670" y="457327"/>
                      <a:pt x="4972050" y="457327"/>
                    </a:cubicBezTo>
                    <a:cubicBezTo>
                      <a:pt x="4964430" y="457327"/>
                      <a:pt x="4956810" y="457327"/>
                      <a:pt x="4949190" y="449707"/>
                    </a:cubicBezTo>
                    <a:close/>
                    <a:moveTo>
                      <a:pt x="1845437" y="426847"/>
                    </a:moveTo>
                    <a:cubicBezTo>
                      <a:pt x="1830197" y="411607"/>
                      <a:pt x="1837817" y="388747"/>
                      <a:pt x="1860677" y="381127"/>
                    </a:cubicBezTo>
                    <a:cubicBezTo>
                      <a:pt x="1875917" y="365887"/>
                      <a:pt x="1898777" y="373507"/>
                      <a:pt x="1906397" y="396367"/>
                    </a:cubicBezTo>
                    <a:cubicBezTo>
                      <a:pt x="1921637" y="411607"/>
                      <a:pt x="1914017" y="434467"/>
                      <a:pt x="1891157" y="442087"/>
                    </a:cubicBezTo>
                    <a:cubicBezTo>
                      <a:pt x="1891157" y="449707"/>
                      <a:pt x="1883537" y="449707"/>
                      <a:pt x="1875917" y="449707"/>
                    </a:cubicBezTo>
                    <a:cubicBezTo>
                      <a:pt x="1860677" y="449707"/>
                      <a:pt x="1845437" y="442087"/>
                      <a:pt x="1845437" y="426847"/>
                    </a:cubicBezTo>
                    <a:close/>
                    <a:moveTo>
                      <a:pt x="4758563" y="358140"/>
                    </a:moveTo>
                    <a:cubicBezTo>
                      <a:pt x="4743323" y="350520"/>
                      <a:pt x="4735703" y="327660"/>
                      <a:pt x="4743323" y="312420"/>
                    </a:cubicBezTo>
                    <a:cubicBezTo>
                      <a:pt x="4750943" y="289560"/>
                      <a:pt x="4773803" y="281940"/>
                      <a:pt x="4789043" y="289560"/>
                    </a:cubicBezTo>
                    <a:cubicBezTo>
                      <a:pt x="4811903" y="297180"/>
                      <a:pt x="4819523" y="320040"/>
                      <a:pt x="4811903" y="343027"/>
                    </a:cubicBezTo>
                    <a:cubicBezTo>
                      <a:pt x="4804283" y="358267"/>
                      <a:pt x="4789043" y="365887"/>
                      <a:pt x="4773803" y="365887"/>
                    </a:cubicBezTo>
                    <a:cubicBezTo>
                      <a:pt x="4773803" y="365887"/>
                      <a:pt x="4766183" y="365887"/>
                      <a:pt x="4758563" y="358267"/>
                    </a:cubicBezTo>
                    <a:close/>
                    <a:moveTo>
                      <a:pt x="2036064" y="335407"/>
                    </a:moveTo>
                    <a:cubicBezTo>
                      <a:pt x="2028444" y="312547"/>
                      <a:pt x="2036064" y="289687"/>
                      <a:pt x="2051304" y="281940"/>
                    </a:cubicBezTo>
                    <a:cubicBezTo>
                      <a:pt x="2074164" y="274320"/>
                      <a:pt x="2097024" y="281940"/>
                      <a:pt x="2104644" y="304800"/>
                    </a:cubicBezTo>
                    <a:cubicBezTo>
                      <a:pt x="2112264" y="320040"/>
                      <a:pt x="2104644" y="342900"/>
                      <a:pt x="2081784" y="358267"/>
                    </a:cubicBezTo>
                    <a:cubicBezTo>
                      <a:pt x="2081784" y="358267"/>
                      <a:pt x="2074164" y="358267"/>
                      <a:pt x="2066544" y="358267"/>
                    </a:cubicBezTo>
                    <a:cubicBezTo>
                      <a:pt x="2051304" y="358267"/>
                      <a:pt x="2043684" y="350647"/>
                      <a:pt x="2036064" y="335407"/>
                    </a:cubicBezTo>
                    <a:close/>
                    <a:moveTo>
                      <a:pt x="4567809" y="281940"/>
                    </a:moveTo>
                    <a:cubicBezTo>
                      <a:pt x="4544949" y="274320"/>
                      <a:pt x="4537329" y="251460"/>
                      <a:pt x="4544949" y="228473"/>
                    </a:cubicBezTo>
                    <a:cubicBezTo>
                      <a:pt x="4552569" y="213233"/>
                      <a:pt x="4567809" y="205613"/>
                      <a:pt x="4590669" y="213233"/>
                    </a:cubicBezTo>
                    <a:cubicBezTo>
                      <a:pt x="4613529" y="213233"/>
                      <a:pt x="4621149" y="236093"/>
                      <a:pt x="4613529" y="258953"/>
                    </a:cubicBezTo>
                    <a:cubicBezTo>
                      <a:pt x="4605909" y="274193"/>
                      <a:pt x="4590669" y="281813"/>
                      <a:pt x="4575429" y="281813"/>
                    </a:cubicBezTo>
                    <a:cubicBezTo>
                      <a:pt x="4575429" y="281813"/>
                      <a:pt x="4567809" y="281813"/>
                      <a:pt x="4567809" y="281813"/>
                    </a:cubicBezTo>
                    <a:close/>
                    <a:moveTo>
                      <a:pt x="2234311" y="251333"/>
                    </a:moveTo>
                    <a:cubicBezTo>
                      <a:pt x="2226691" y="236093"/>
                      <a:pt x="2234311" y="213233"/>
                      <a:pt x="2257171" y="205613"/>
                    </a:cubicBezTo>
                    <a:cubicBezTo>
                      <a:pt x="2272411" y="197993"/>
                      <a:pt x="2295271" y="205613"/>
                      <a:pt x="2302891" y="228473"/>
                    </a:cubicBezTo>
                    <a:cubicBezTo>
                      <a:pt x="2310511" y="243713"/>
                      <a:pt x="2302891" y="266573"/>
                      <a:pt x="2280031" y="274193"/>
                    </a:cubicBezTo>
                    <a:cubicBezTo>
                      <a:pt x="2280031" y="274193"/>
                      <a:pt x="2272411" y="281813"/>
                      <a:pt x="2272411" y="281813"/>
                    </a:cubicBezTo>
                    <a:cubicBezTo>
                      <a:pt x="2249551" y="281813"/>
                      <a:pt x="2241931" y="266573"/>
                      <a:pt x="2234311" y="251333"/>
                    </a:cubicBezTo>
                    <a:close/>
                    <a:moveTo>
                      <a:pt x="4361942" y="213233"/>
                    </a:moveTo>
                    <a:cubicBezTo>
                      <a:pt x="4346702" y="205613"/>
                      <a:pt x="4331462" y="190373"/>
                      <a:pt x="4339082" y="167513"/>
                    </a:cubicBezTo>
                    <a:cubicBezTo>
                      <a:pt x="4346702" y="144653"/>
                      <a:pt x="4361942" y="137033"/>
                      <a:pt x="4384802" y="144653"/>
                    </a:cubicBezTo>
                    <a:cubicBezTo>
                      <a:pt x="4407662" y="144653"/>
                      <a:pt x="4415282" y="167513"/>
                      <a:pt x="4407662" y="190373"/>
                    </a:cubicBezTo>
                    <a:cubicBezTo>
                      <a:pt x="4407662" y="205613"/>
                      <a:pt x="4392422" y="213233"/>
                      <a:pt x="4377182" y="213233"/>
                    </a:cubicBezTo>
                    <a:cubicBezTo>
                      <a:pt x="4369562" y="213233"/>
                      <a:pt x="4369562" y="213233"/>
                      <a:pt x="4361942" y="213233"/>
                    </a:cubicBezTo>
                    <a:close/>
                    <a:moveTo>
                      <a:pt x="2432558" y="182753"/>
                    </a:moveTo>
                    <a:cubicBezTo>
                      <a:pt x="2432558" y="167513"/>
                      <a:pt x="2440178" y="144653"/>
                      <a:pt x="2463038" y="137033"/>
                    </a:cubicBezTo>
                    <a:cubicBezTo>
                      <a:pt x="2478278" y="129413"/>
                      <a:pt x="2501138" y="144653"/>
                      <a:pt x="2508758" y="159893"/>
                    </a:cubicBezTo>
                    <a:cubicBezTo>
                      <a:pt x="2516378" y="182753"/>
                      <a:pt x="2501138" y="205613"/>
                      <a:pt x="2485898" y="213360"/>
                    </a:cubicBezTo>
                    <a:cubicBezTo>
                      <a:pt x="2478278" y="213360"/>
                      <a:pt x="2478278" y="213360"/>
                      <a:pt x="2470658" y="213360"/>
                    </a:cubicBezTo>
                    <a:cubicBezTo>
                      <a:pt x="2455418" y="213360"/>
                      <a:pt x="2440178" y="198120"/>
                      <a:pt x="2432558" y="182880"/>
                    </a:cubicBezTo>
                    <a:close/>
                    <a:moveTo>
                      <a:pt x="4155948" y="160020"/>
                    </a:moveTo>
                    <a:cubicBezTo>
                      <a:pt x="4140708" y="160020"/>
                      <a:pt x="4125468" y="137160"/>
                      <a:pt x="4133088" y="114300"/>
                    </a:cubicBezTo>
                    <a:cubicBezTo>
                      <a:pt x="4133088" y="91440"/>
                      <a:pt x="4155948" y="83820"/>
                      <a:pt x="4178808" y="83820"/>
                    </a:cubicBezTo>
                    <a:cubicBezTo>
                      <a:pt x="4194048" y="91440"/>
                      <a:pt x="4209288" y="114300"/>
                      <a:pt x="4201668" y="129540"/>
                    </a:cubicBezTo>
                    <a:cubicBezTo>
                      <a:pt x="4201668" y="152400"/>
                      <a:pt x="4186428" y="160020"/>
                      <a:pt x="4163568" y="160020"/>
                    </a:cubicBezTo>
                    <a:cubicBezTo>
                      <a:pt x="4163568" y="160020"/>
                      <a:pt x="4163568" y="160020"/>
                      <a:pt x="4155948" y="160020"/>
                    </a:cubicBezTo>
                    <a:close/>
                    <a:moveTo>
                      <a:pt x="2646045" y="129540"/>
                    </a:moveTo>
                    <a:cubicBezTo>
                      <a:pt x="2638425" y="106680"/>
                      <a:pt x="2653665" y="91440"/>
                      <a:pt x="2668905" y="83820"/>
                    </a:cubicBezTo>
                    <a:cubicBezTo>
                      <a:pt x="2691765" y="76200"/>
                      <a:pt x="2714625" y="91440"/>
                      <a:pt x="2714625" y="114300"/>
                    </a:cubicBezTo>
                    <a:cubicBezTo>
                      <a:pt x="2722245" y="129540"/>
                      <a:pt x="2707005" y="152400"/>
                      <a:pt x="2684145" y="160020"/>
                    </a:cubicBezTo>
                    <a:cubicBezTo>
                      <a:pt x="2684145" y="160020"/>
                      <a:pt x="2684145" y="160020"/>
                      <a:pt x="2676525" y="160020"/>
                    </a:cubicBezTo>
                    <a:cubicBezTo>
                      <a:pt x="2661285" y="160020"/>
                      <a:pt x="2646045" y="144780"/>
                      <a:pt x="2646045" y="129540"/>
                    </a:cubicBezTo>
                    <a:close/>
                    <a:moveTo>
                      <a:pt x="3950081" y="121920"/>
                    </a:moveTo>
                    <a:cubicBezTo>
                      <a:pt x="3927221" y="114300"/>
                      <a:pt x="3919601" y="99060"/>
                      <a:pt x="3919601" y="76200"/>
                    </a:cubicBezTo>
                    <a:cubicBezTo>
                      <a:pt x="3919601" y="53340"/>
                      <a:pt x="3942461" y="45720"/>
                      <a:pt x="3965321" y="45720"/>
                    </a:cubicBezTo>
                    <a:cubicBezTo>
                      <a:pt x="3980561" y="45720"/>
                      <a:pt x="3995801" y="68580"/>
                      <a:pt x="3995801" y="91440"/>
                    </a:cubicBezTo>
                    <a:cubicBezTo>
                      <a:pt x="3988181" y="106680"/>
                      <a:pt x="3972941" y="121920"/>
                      <a:pt x="3957701" y="121920"/>
                    </a:cubicBezTo>
                    <a:cubicBezTo>
                      <a:pt x="3957701" y="121920"/>
                      <a:pt x="3950081" y="121920"/>
                      <a:pt x="3950081" y="121920"/>
                    </a:cubicBezTo>
                    <a:close/>
                    <a:moveTo>
                      <a:pt x="2851912" y="83820"/>
                    </a:moveTo>
                    <a:cubicBezTo>
                      <a:pt x="2851912" y="68580"/>
                      <a:pt x="2867152" y="45720"/>
                      <a:pt x="2882392" y="45720"/>
                    </a:cubicBezTo>
                    <a:cubicBezTo>
                      <a:pt x="2905252" y="38100"/>
                      <a:pt x="2928112" y="53340"/>
                      <a:pt x="2928112" y="76200"/>
                    </a:cubicBezTo>
                    <a:cubicBezTo>
                      <a:pt x="2928112" y="99060"/>
                      <a:pt x="2920492" y="114300"/>
                      <a:pt x="2897632" y="121920"/>
                    </a:cubicBezTo>
                    <a:cubicBezTo>
                      <a:pt x="2897632" y="121920"/>
                      <a:pt x="2890012" y="121920"/>
                      <a:pt x="2890012" y="121920"/>
                    </a:cubicBezTo>
                    <a:cubicBezTo>
                      <a:pt x="2874772" y="121920"/>
                      <a:pt x="2851912" y="106680"/>
                      <a:pt x="2851912" y="83820"/>
                    </a:cubicBezTo>
                    <a:close/>
                    <a:moveTo>
                      <a:pt x="3744087" y="91440"/>
                    </a:moveTo>
                    <a:cubicBezTo>
                      <a:pt x="3721227" y="91440"/>
                      <a:pt x="3705987" y="76200"/>
                      <a:pt x="3705987" y="53340"/>
                    </a:cubicBezTo>
                    <a:cubicBezTo>
                      <a:pt x="3705987" y="30480"/>
                      <a:pt x="3728847" y="15240"/>
                      <a:pt x="3751707" y="15240"/>
                    </a:cubicBezTo>
                    <a:cubicBezTo>
                      <a:pt x="3766947" y="22860"/>
                      <a:pt x="3782187" y="38100"/>
                      <a:pt x="3782187" y="60960"/>
                    </a:cubicBezTo>
                    <a:cubicBezTo>
                      <a:pt x="3782187" y="76200"/>
                      <a:pt x="3766947" y="91440"/>
                      <a:pt x="3744087" y="91440"/>
                    </a:cubicBezTo>
                    <a:close/>
                    <a:moveTo>
                      <a:pt x="3065399" y="60960"/>
                    </a:moveTo>
                    <a:cubicBezTo>
                      <a:pt x="3065399" y="38100"/>
                      <a:pt x="3080639" y="15240"/>
                      <a:pt x="3095879" y="15240"/>
                    </a:cubicBezTo>
                    <a:cubicBezTo>
                      <a:pt x="3118739" y="15240"/>
                      <a:pt x="3141599" y="30480"/>
                      <a:pt x="3141599" y="53340"/>
                    </a:cubicBezTo>
                    <a:cubicBezTo>
                      <a:pt x="3141599" y="68580"/>
                      <a:pt x="3126359" y="91440"/>
                      <a:pt x="3103499" y="91440"/>
                    </a:cubicBezTo>
                    <a:cubicBezTo>
                      <a:pt x="3080639" y="91440"/>
                      <a:pt x="3065399" y="76200"/>
                      <a:pt x="3065399" y="60960"/>
                    </a:cubicBezTo>
                    <a:close/>
                    <a:moveTo>
                      <a:pt x="3530600" y="83820"/>
                    </a:moveTo>
                    <a:cubicBezTo>
                      <a:pt x="3507740" y="76200"/>
                      <a:pt x="3492500" y="60960"/>
                      <a:pt x="3492500" y="38100"/>
                    </a:cubicBezTo>
                    <a:cubicBezTo>
                      <a:pt x="3492500" y="22860"/>
                      <a:pt x="3507740" y="0"/>
                      <a:pt x="3530600" y="7620"/>
                    </a:cubicBezTo>
                    <a:cubicBezTo>
                      <a:pt x="3553460" y="7620"/>
                      <a:pt x="3568700" y="22860"/>
                      <a:pt x="3568700" y="45720"/>
                    </a:cubicBezTo>
                    <a:cubicBezTo>
                      <a:pt x="3568700" y="60960"/>
                      <a:pt x="3553460" y="83820"/>
                      <a:pt x="3530600" y="83820"/>
                    </a:cubicBezTo>
                    <a:close/>
                    <a:moveTo>
                      <a:pt x="3278886" y="45720"/>
                    </a:moveTo>
                    <a:cubicBezTo>
                      <a:pt x="3278886" y="22860"/>
                      <a:pt x="3294126" y="7620"/>
                      <a:pt x="3316986" y="0"/>
                    </a:cubicBezTo>
                    <a:cubicBezTo>
                      <a:pt x="3339846" y="0"/>
                      <a:pt x="3355086" y="22860"/>
                      <a:pt x="3355086" y="38100"/>
                    </a:cubicBezTo>
                    <a:cubicBezTo>
                      <a:pt x="3355086" y="60960"/>
                      <a:pt x="3339846" y="76200"/>
                      <a:pt x="3316986" y="76200"/>
                    </a:cubicBezTo>
                    <a:cubicBezTo>
                      <a:pt x="3294126" y="76200"/>
                      <a:pt x="3278886" y="60960"/>
                      <a:pt x="3278886" y="45720"/>
                    </a:cubicBezTo>
                    <a:close/>
                  </a:path>
                </a:pathLst>
              </a:custGeom>
              <a:solidFill>
                <a:srgbClr val="BFBFBF"/>
              </a:solidFill>
            </p:spPr>
          </p:sp>
        </p:grpSp>
        <p:grpSp>
          <p:nvGrpSpPr>
            <p:cNvPr name="Group 6" id="6"/>
            <p:cNvGrpSpPr/>
            <p:nvPr/>
          </p:nvGrpSpPr>
          <p:grpSpPr>
            <a:xfrm rot="0">
              <a:off x="8820737" y="0"/>
              <a:ext cx="2315020" cy="2309485"/>
              <a:chOff x="0" y="0"/>
              <a:chExt cx="2409120" cy="2403360"/>
            </a:xfrm>
          </p:grpSpPr>
          <p:sp>
            <p:nvSpPr>
              <p:cNvPr name="Freeform 7" id="7"/>
              <p:cNvSpPr/>
              <p:nvPr/>
            </p:nvSpPr>
            <p:spPr>
              <a:xfrm flipH="false" flipV="false" rot="0">
                <a:off x="0" y="0"/>
                <a:ext cx="2409190" cy="2403348"/>
              </a:xfrm>
              <a:custGeom>
                <a:avLst/>
                <a:gdLst/>
                <a:ahLst/>
                <a:cxnLst/>
                <a:rect r="r" b="b" t="t" l="l"/>
                <a:pathLst>
                  <a:path h="2403348" w="2409190">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397D5A"/>
              </a:solidFill>
            </p:spPr>
          </p:sp>
        </p:grpSp>
        <p:grpSp>
          <p:nvGrpSpPr>
            <p:cNvPr name="Group 8" id="8"/>
            <p:cNvGrpSpPr/>
            <p:nvPr/>
          </p:nvGrpSpPr>
          <p:grpSpPr>
            <a:xfrm rot="0">
              <a:off x="8130936" y="1839700"/>
              <a:ext cx="527902" cy="536896"/>
              <a:chOff x="0" y="0"/>
              <a:chExt cx="549360" cy="558720"/>
            </a:xfrm>
          </p:grpSpPr>
          <p:sp>
            <p:nvSpPr>
              <p:cNvPr name="Freeform 9" id="9"/>
              <p:cNvSpPr/>
              <p:nvPr/>
            </p:nvSpPr>
            <p:spPr>
              <a:xfrm flipH="false" flipV="false" rot="0">
                <a:off x="38100" y="38100"/>
                <a:ext cx="473075" cy="482473"/>
              </a:xfrm>
              <a:custGeom>
                <a:avLst/>
                <a:gdLst/>
                <a:ahLst/>
                <a:cxnLst/>
                <a:rect r="r" b="b" t="t" l="l"/>
                <a:pathLst>
                  <a:path h="482473" w="473075">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name="Freeform 10" id="10"/>
              <p:cNvSpPr/>
              <p:nvPr/>
            </p:nvSpPr>
            <p:spPr>
              <a:xfrm flipH="false" flipV="false" rot="0">
                <a:off x="0" y="0"/>
                <a:ext cx="549402" cy="558800"/>
              </a:xfrm>
              <a:custGeom>
                <a:avLst/>
                <a:gdLst/>
                <a:ahLst/>
                <a:cxnLst/>
                <a:rect r="r" b="b" t="t" l="l"/>
                <a:pathLst>
                  <a:path h="558800" w="549402">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name="Group 11" id="11"/>
            <p:cNvGrpSpPr/>
            <p:nvPr/>
          </p:nvGrpSpPr>
          <p:grpSpPr>
            <a:xfrm rot="0">
              <a:off x="8820737" y="5094981"/>
              <a:ext cx="2315020" cy="2309485"/>
              <a:chOff x="0" y="0"/>
              <a:chExt cx="2409120" cy="2403360"/>
            </a:xfrm>
          </p:grpSpPr>
          <p:sp>
            <p:nvSpPr>
              <p:cNvPr name="Freeform 12" id="12"/>
              <p:cNvSpPr/>
              <p:nvPr/>
            </p:nvSpPr>
            <p:spPr>
              <a:xfrm flipH="false" flipV="false" rot="0">
                <a:off x="0" y="0"/>
                <a:ext cx="2409190" cy="2403348"/>
              </a:xfrm>
              <a:custGeom>
                <a:avLst/>
                <a:gdLst/>
                <a:ahLst/>
                <a:cxnLst/>
                <a:rect r="r" b="b" t="t" l="l"/>
                <a:pathLst>
                  <a:path h="2403348" w="2409190">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397D5A"/>
              </a:solidFill>
            </p:spPr>
          </p:sp>
        </p:grpSp>
        <p:grpSp>
          <p:nvGrpSpPr>
            <p:cNvPr name="Group 13" id="13"/>
            <p:cNvGrpSpPr/>
            <p:nvPr/>
          </p:nvGrpSpPr>
          <p:grpSpPr>
            <a:xfrm rot="0">
              <a:off x="8130936" y="5027869"/>
              <a:ext cx="527902" cy="536896"/>
              <a:chOff x="0" y="0"/>
              <a:chExt cx="549360" cy="558720"/>
            </a:xfrm>
          </p:grpSpPr>
          <p:sp>
            <p:nvSpPr>
              <p:cNvPr name="Freeform 14" id="14"/>
              <p:cNvSpPr/>
              <p:nvPr/>
            </p:nvSpPr>
            <p:spPr>
              <a:xfrm flipH="false" flipV="false" rot="0">
                <a:off x="38100" y="38100"/>
                <a:ext cx="473075" cy="482473"/>
              </a:xfrm>
              <a:custGeom>
                <a:avLst/>
                <a:gdLst/>
                <a:ahLst/>
                <a:cxnLst/>
                <a:rect r="r" b="b" t="t" l="l"/>
                <a:pathLst>
                  <a:path h="482473" w="473075">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name="Freeform 15" id="15"/>
              <p:cNvSpPr/>
              <p:nvPr/>
            </p:nvSpPr>
            <p:spPr>
              <a:xfrm flipH="false" flipV="false" rot="0">
                <a:off x="0" y="0"/>
                <a:ext cx="549402" cy="558800"/>
              </a:xfrm>
              <a:custGeom>
                <a:avLst/>
                <a:gdLst/>
                <a:ahLst/>
                <a:cxnLst/>
                <a:rect r="r" b="b" t="t" l="l"/>
                <a:pathLst>
                  <a:path h="558800" w="549402">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name="Group 16" id="16"/>
            <p:cNvGrpSpPr/>
            <p:nvPr/>
          </p:nvGrpSpPr>
          <p:grpSpPr>
            <a:xfrm rot="0">
              <a:off x="8277614" y="5183541"/>
              <a:ext cx="228319" cy="225552"/>
              <a:chOff x="0" y="0"/>
              <a:chExt cx="237600" cy="234720"/>
            </a:xfrm>
          </p:grpSpPr>
          <p:sp>
            <p:nvSpPr>
              <p:cNvPr name="Freeform 17" id="17"/>
              <p:cNvSpPr/>
              <p:nvPr/>
            </p:nvSpPr>
            <p:spPr>
              <a:xfrm flipH="false" flipV="false" rot="0">
                <a:off x="0" y="0"/>
                <a:ext cx="237490" cy="234696"/>
              </a:xfrm>
              <a:custGeom>
                <a:avLst/>
                <a:gdLst/>
                <a:ahLst/>
                <a:cxnLst/>
                <a:rect r="r" b="b" t="t" l="l"/>
                <a:pathLst>
                  <a:path h="234696" w="237490">
                    <a:moveTo>
                      <a:pt x="0" y="117348"/>
                    </a:moveTo>
                    <a:cubicBezTo>
                      <a:pt x="0" y="52578"/>
                      <a:pt x="53213" y="0"/>
                      <a:pt x="118745" y="0"/>
                    </a:cubicBezTo>
                    <a:cubicBezTo>
                      <a:pt x="184277" y="0"/>
                      <a:pt x="237490" y="52578"/>
                      <a:pt x="237490" y="117348"/>
                    </a:cubicBezTo>
                    <a:cubicBezTo>
                      <a:pt x="237490" y="182118"/>
                      <a:pt x="184277" y="234696"/>
                      <a:pt x="118745" y="234696"/>
                    </a:cubicBezTo>
                    <a:cubicBezTo>
                      <a:pt x="53213" y="234696"/>
                      <a:pt x="0" y="182118"/>
                      <a:pt x="0" y="117348"/>
                    </a:cubicBezTo>
                    <a:close/>
                  </a:path>
                </a:pathLst>
              </a:custGeom>
              <a:solidFill>
                <a:srgbClr val="397D5A"/>
              </a:solidFill>
            </p:spPr>
          </p:sp>
        </p:grpSp>
        <p:grpSp>
          <p:nvGrpSpPr>
            <p:cNvPr name="Group 18" id="18"/>
            <p:cNvGrpSpPr/>
            <p:nvPr/>
          </p:nvGrpSpPr>
          <p:grpSpPr>
            <a:xfrm rot="0">
              <a:off x="0" y="5094981"/>
              <a:ext cx="2315712" cy="2309485"/>
              <a:chOff x="0" y="0"/>
              <a:chExt cx="2409840" cy="2403360"/>
            </a:xfrm>
          </p:grpSpPr>
          <p:sp>
            <p:nvSpPr>
              <p:cNvPr name="Freeform 19" id="19"/>
              <p:cNvSpPr/>
              <p:nvPr/>
            </p:nvSpPr>
            <p:spPr>
              <a:xfrm flipH="false" flipV="false" rot="0">
                <a:off x="0" y="0"/>
                <a:ext cx="2409952" cy="2403348"/>
              </a:xfrm>
              <a:custGeom>
                <a:avLst/>
                <a:gdLst/>
                <a:ahLst/>
                <a:cxnLst/>
                <a:rect r="r" b="b" t="t" l="l"/>
                <a:pathLst>
                  <a:path h="2403348" w="2409952">
                    <a:moveTo>
                      <a:pt x="0" y="1201674"/>
                    </a:moveTo>
                    <a:cubicBezTo>
                      <a:pt x="0" y="537972"/>
                      <a:pt x="539496" y="0"/>
                      <a:pt x="1204976" y="0"/>
                    </a:cubicBezTo>
                    <a:cubicBezTo>
                      <a:pt x="1870456" y="0"/>
                      <a:pt x="2409952" y="537972"/>
                      <a:pt x="2409952" y="1201674"/>
                    </a:cubicBezTo>
                    <a:cubicBezTo>
                      <a:pt x="2409952" y="1865376"/>
                      <a:pt x="1870456" y="2403348"/>
                      <a:pt x="1204976" y="2403348"/>
                    </a:cubicBezTo>
                    <a:cubicBezTo>
                      <a:pt x="539496" y="2403348"/>
                      <a:pt x="0" y="1865376"/>
                      <a:pt x="0" y="1201674"/>
                    </a:cubicBezTo>
                    <a:close/>
                  </a:path>
                </a:pathLst>
              </a:custGeom>
              <a:solidFill>
                <a:srgbClr val="397D5A"/>
              </a:solidFill>
            </p:spPr>
          </p:sp>
        </p:grpSp>
        <p:grpSp>
          <p:nvGrpSpPr>
            <p:cNvPr name="Group 20" id="20"/>
            <p:cNvGrpSpPr/>
            <p:nvPr/>
          </p:nvGrpSpPr>
          <p:grpSpPr>
            <a:xfrm rot="0">
              <a:off x="2477611" y="5027869"/>
              <a:ext cx="527902" cy="536896"/>
              <a:chOff x="0" y="0"/>
              <a:chExt cx="549360" cy="558720"/>
            </a:xfrm>
          </p:grpSpPr>
          <p:sp>
            <p:nvSpPr>
              <p:cNvPr name="Freeform 21" id="21"/>
              <p:cNvSpPr/>
              <p:nvPr/>
            </p:nvSpPr>
            <p:spPr>
              <a:xfrm flipH="false" flipV="false" rot="0">
                <a:off x="38100" y="38100"/>
                <a:ext cx="473075" cy="482473"/>
              </a:xfrm>
              <a:custGeom>
                <a:avLst/>
                <a:gdLst/>
                <a:ahLst/>
                <a:cxnLst/>
                <a:rect r="r" b="b" t="t" l="l"/>
                <a:pathLst>
                  <a:path h="482473" w="473075">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name="Freeform 22" id="22"/>
              <p:cNvSpPr/>
              <p:nvPr/>
            </p:nvSpPr>
            <p:spPr>
              <a:xfrm flipH="false" flipV="false" rot="0">
                <a:off x="0" y="0"/>
                <a:ext cx="549402" cy="558800"/>
              </a:xfrm>
              <a:custGeom>
                <a:avLst/>
                <a:gdLst/>
                <a:ahLst/>
                <a:cxnLst/>
                <a:rect r="r" b="b" t="t" l="l"/>
                <a:pathLst>
                  <a:path h="558800" w="549402">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name="Group 23" id="23"/>
            <p:cNvGrpSpPr/>
            <p:nvPr/>
          </p:nvGrpSpPr>
          <p:grpSpPr>
            <a:xfrm rot="0">
              <a:off x="2629824" y="5183541"/>
              <a:ext cx="229011" cy="225552"/>
              <a:chOff x="0" y="0"/>
              <a:chExt cx="238320" cy="234720"/>
            </a:xfrm>
          </p:grpSpPr>
          <p:sp>
            <p:nvSpPr>
              <p:cNvPr name="Freeform 24" id="24"/>
              <p:cNvSpPr/>
              <p:nvPr/>
            </p:nvSpPr>
            <p:spPr>
              <a:xfrm flipH="false" flipV="false" rot="0">
                <a:off x="0" y="0"/>
                <a:ext cx="238252" cy="234696"/>
              </a:xfrm>
              <a:custGeom>
                <a:avLst/>
                <a:gdLst/>
                <a:ahLst/>
                <a:cxnLst/>
                <a:rect r="r" b="b" t="t" l="l"/>
                <a:pathLst>
                  <a:path h="234696" w="238252">
                    <a:moveTo>
                      <a:pt x="0" y="117348"/>
                    </a:moveTo>
                    <a:cubicBezTo>
                      <a:pt x="0" y="52578"/>
                      <a:pt x="53340" y="0"/>
                      <a:pt x="119126" y="0"/>
                    </a:cubicBezTo>
                    <a:cubicBezTo>
                      <a:pt x="184912" y="0"/>
                      <a:pt x="238252" y="52578"/>
                      <a:pt x="238252" y="117348"/>
                    </a:cubicBezTo>
                    <a:cubicBezTo>
                      <a:pt x="238252" y="182118"/>
                      <a:pt x="184912" y="234696"/>
                      <a:pt x="119126" y="234696"/>
                    </a:cubicBezTo>
                    <a:cubicBezTo>
                      <a:pt x="53340" y="234696"/>
                      <a:pt x="0" y="182118"/>
                      <a:pt x="0" y="117348"/>
                    </a:cubicBezTo>
                    <a:close/>
                  </a:path>
                </a:pathLst>
              </a:custGeom>
              <a:solidFill>
                <a:srgbClr val="397D5A"/>
              </a:solidFill>
            </p:spPr>
          </p:sp>
        </p:grpSp>
        <p:grpSp>
          <p:nvGrpSpPr>
            <p:cNvPr name="Group 25" id="25"/>
            <p:cNvGrpSpPr/>
            <p:nvPr/>
          </p:nvGrpSpPr>
          <p:grpSpPr>
            <a:xfrm rot="0">
              <a:off x="0" y="0"/>
              <a:ext cx="2315712" cy="2309485"/>
              <a:chOff x="0" y="0"/>
              <a:chExt cx="2409840" cy="2403360"/>
            </a:xfrm>
          </p:grpSpPr>
          <p:sp>
            <p:nvSpPr>
              <p:cNvPr name="Freeform 26" id="26"/>
              <p:cNvSpPr/>
              <p:nvPr/>
            </p:nvSpPr>
            <p:spPr>
              <a:xfrm flipH="false" flipV="false" rot="0">
                <a:off x="0" y="0"/>
                <a:ext cx="2409952" cy="2403348"/>
              </a:xfrm>
              <a:custGeom>
                <a:avLst/>
                <a:gdLst/>
                <a:ahLst/>
                <a:cxnLst/>
                <a:rect r="r" b="b" t="t" l="l"/>
                <a:pathLst>
                  <a:path h="2403348" w="2409952">
                    <a:moveTo>
                      <a:pt x="0" y="1201674"/>
                    </a:moveTo>
                    <a:cubicBezTo>
                      <a:pt x="0" y="537972"/>
                      <a:pt x="539496" y="0"/>
                      <a:pt x="1204976" y="0"/>
                    </a:cubicBezTo>
                    <a:cubicBezTo>
                      <a:pt x="1870456" y="0"/>
                      <a:pt x="2409952" y="537972"/>
                      <a:pt x="2409952" y="1201674"/>
                    </a:cubicBezTo>
                    <a:cubicBezTo>
                      <a:pt x="2409952" y="1865376"/>
                      <a:pt x="1870456" y="2403348"/>
                      <a:pt x="1204976" y="2403348"/>
                    </a:cubicBezTo>
                    <a:cubicBezTo>
                      <a:pt x="539496" y="2403348"/>
                      <a:pt x="0" y="1865376"/>
                      <a:pt x="0" y="1201674"/>
                    </a:cubicBezTo>
                    <a:close/>
                  </a:path>
                </a:pathLst>
              </a:custGeom>
              <a:solidFill>
                <a:srgbClr val="397D5A"/>
              </a:solidFill>
            </p:spPr>
          </p:sp>
        </p:grpSp>
        <p:grpSp>
          <p:nvGrpSpPr>
            <p:cNvPr name="Group 27" id="27"/>
            <p:cNvGrpSpPr/>
            <p:nvPr/>
          </p:nvGrpSpPr>
          <p:grpSpPr>
            <a:xfrm rot="0">
              <a:off x="2477611" y="1839700"/>
              <a:ext cx="527902" cy="536896"/>
              <a:chOff x="0" y="0"/>
              <a:chExt cx="549360" cy="558720"/>
            </a:xfrm>
          </p:grpSpPr>
          <p:sp>
            <p:nvSpPr>
              <p:cNvPr name="Freeform 28" id="28"/>
              <p:cNvSpPr/>
              <p:nvPr/>
            </p:nvSpPr>
            <p:spPr>
              <a:xfrm flipH="false" flipV="false" rot="0">
                <a:off x="38100" y="38100"/>
                <a:ext cx="473075" cy="482473"/>
              </a:xfrm>
              <a:custGeom>
                <a:avLst/>
                <a:gdLst/>
                <a:ahLst/>
                <a:cxnLst/>
                <a:rect r="r" b="b" t="t" l="l"/>
                <a:pathLst>
                  <a:path h="482473" w="473075">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name="Freeform 29" id="29"/>
              <p:cNvSpPr/>
              <p:nvPr/>
            </p:nvSpPr>
            <p:spPr>
              <a:xfrm flipH="false" flipV="false" rot="0">
                <a:off x="0" y="0"/>
                <a:ext cx="549402" cy="558800"/>
              </a:xfrm>
              <a:custGeom>
                <a:avLst/>
                <a:gdLst/>
                <a:ahLst/>
                <a:cxnLst/>
                <a:rect r="r" b="b" t="t" l="l"/>
                <a:pathLst>
                  <a:path h="558800" w="549402">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name="Group 30" id="30"/>
            <p:cNvGrpSpPr/>
            <p:nvPr/>
          </p:nvGrpSpPr>
          <p:grpSpPr>
            <a:xfrm rot="0">
              <a:off x="8280727" y="1995373"/>
              <a:ext cx="228319" cy="225552"/>
              <a:chOff x="0" y="0"/>
              <a:chExt cx="237600" cy="234720"/>
            </a:xfrm>
          </p:grpSpPr>
          <p:sp>
            <p:nvSpPr>
              <p:cNvPr name="Freeform 31" id="31"/>
              <p:cNvSpPr/>
              <p:nvPr/>
            </p:nvSpPr>
            <p:spPr>
              <a:xfrm flipH="false" flipV="false" rot="0">
                <a:off x="0" y="0"/>
                <a:ext cx="237490" cy="234696"/>
              </a:xfrm>
              <a:custGeom>
                <a:avLst/>
                <a:gdLst/>
                <a:ahLst/>
                <a:cxnLst/>
                <a:rect r="r" b="b" t="t" l="l"/>
                <a:pathLst>
                  <a:path h="234696" w="237490">
                    <a:moveTo>
                      <a:pt x="0" y="117348"/>
                    </a:moveTo>
                    <a:cubicBezTo>
                      <a:pt x="0" y="52578"/>
                      <a:pt x="53213" y="0"/>
                      <a:pt x="118745" y="0"/>
                    </a:cubicBezTo>
                    <a:cubicBezTo>
                      <a:pt x="184277" y="0"/>
                      <a:pt x="237490" y="52578"/>
                      <a:pt x="237490" y="117348"/>
                    </a:cubicBezTo>
                    <a:cubicBezTo>
                      <a:pt x="237490" y="182118"/>
                      <a:pt x="184277" y="234696"/>
                      <a:pt x="118745" y="234696"/>
                    </a:cubicBezTo>
                    <a:cubicBezTo>
                      <a:pt x="53213" y="234696"/>
                      <a:pt x="0" y="182118"/>
                      <a:pt x="0" y="117348"/>
                    </a:cubicBezTo>
                    <a:close/>
                  </a:path>
                </a:pathLst>
              </a:custGeom>
              <a:solidFill>
                <a:srgbClr val="397D5A"/>
              </a:solidFill>
            </p:spPr>
          </p:sp>
        </p:grpSp>
        <p:grpSp>
          <p:nvGrpSpPr>
            <p:cNvPr name="Group 32" id="32"/>
            <p:cNvGrpSpPr/>
            <p:nvPr/>
          </p:nvGrpSpPr>
          <p:grpSpPr>
            <a:xfrm rot="0">
              <a:off x="2630516" y="1995373"/>
              <a:ext cx="228319" cy="225552"/>
              <a:chOff x="0" y="0"/>
              <a:chExt cx="237600" cy="234720"/>
            </a:xfrm>
          </p:grpSpPr>
          <p:sp>
            <p:nvSpPr>
              <p:cNvPr name="Freeform 33" id="33"/>
              <p:cNvSpPr/>
              <p:nvPr/>
            </p:nvSpPr>
            <p:spPr>
              <a:xfrm flipH="false" flipV="false" rot="0">
                <a:off x="0" y="0"/>
                <a:ext cx="237490" cy="234696"/>
              </a:xfrm>
              <a:custGeom>
                <a:avLst/>
                <a:gdLst/>
                <a:ahLst/>
                <a:cxnLst/>
                <a:rect r="r" b="b" t="t" l="l"/>
                <a:pathLst>
                  <a:path h="234696" w="237490">
                    <a:moveTo>
                      <a:pt x="0" y="117348"/>
                    </a:moveTo>
                    <a:cubicBezTo>
                      <a:pt x="0" y="52578"/>
                      <a:pt x="53213" y="0"/>
                      <a:pt x="118745" y="0"/>
                    </a:cubicBezTo>
                    <a:cubicBezTo>
                      <a:pt x="184277" y="0"/>
                      <a:pt x="237490" y="52578"/>
                      <a:pt x="237490" y="117348"/>
                    </a:cubicBezTo>
                    <a:cubicBezTo>
                      <a:pt x="237490" y="182118"/>
                      <a:pt x="184277" y="234696"/>
                      <a:pt x="118745" y="234696"/>
                    </a:cubicBezTo>
                    <a:cubicBezTo>
                      <a:pt x="53213" y="234696"/>
                      <a:pt x="0" y="182118"/>
                      <a:pt x="0" y="117348"/>
                    </a:cubicBezTo>
                    <a:close/>
                  </a:path>
                </a:pathLst>
              </a:custGeom>
              <a:solidFill>
                <a:srgbClr val="397D5A"/>
              </a:solidFill>
            </p:spPr>
          </p:sp>
        </p:grpSp>
        <p:sp>
          <p:nvSpPr>
            <p:cNvPr name="Freeform 34" id="34"/>
            <p:cNvSpPr/>
            <p:nvPr/>
          </p:nvSpPr>
          <p:spPr>
            <a:xfrm flipH="false" flipV="false" rot="0">
              <a:off x="9198044" y="5564765"/>
              <a:ext cx="1550174" cy="1355697"/>
            </a:xfrm>
            <a:custGeom>
              <a:avLst/>
              <a:gdLst/>
              <a:ahLst/>
              <a:cxnLst/>
              <a:rect r="r" b="b" t="t" l="l"/>
              <a:pathLst>
                <a:path h="1355697" w="1550174">
                  <a:moveTo>
                    <a:pt x="0" y="0"/>
                  </a:moveTo>
                  <a:lnTo>
                    <a:pt x="1550174" y="0"/>
                  </a:lnTo>
                  <a:lnTo>
                    <a:pt x="1550174" y="1355697"/>
                  </a:lnTo>
                  <a:lnTo>
                    <a:pt x="0" y="13556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5" id="35"/>
            <p:cNvSpPr/>
            <p:nvPr/>
          </p:nvSpPr>
          <p:spPr>
            <a:xfrm flipH="false" flipV="false" rot="0">
              <a:off x="9198044" y="552613"/>
              <a:ext cx="1560406" cy="1255458"/>
            </a:xfrm>
            <a:custGeom>
              <a:avLst/>
              <a:gdLst/>
              <a:ahLst/>
              <a:cxnLst/>
              <a:rect r="r" b="b" t="t" l="l"/>
              <a:pathLst>
                <a:path h="1255458" w="1560406">
                  <a:moveTo>
                    <a:pt x="0" y="0"/>
                  </a:moveTo>
                  <a:lnTo>
                    <a:pt x="1560406" y="0"/>
                  </a:lnTo>
                  <a:lnTo>
                    <a:pt x="1560406" y="1255458"/>
                  </a:lnTo>
                  <a:lnTo>
                    <a:pt x="0" y="12554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6" id="36"/>
            <p:cNvSpPr/>
            <p:nvPr/>
          </p:nvSpPr>
          <p:spPr>
            <a:xfrm flipH="false" flipV="false" rot="0">
              <a:off x="442502" y="478624"/>
              <a:ext cx="1466734" cy="1333394"/>
            </a:xfrm>
            <a:custGeom>
              <a:avLst/>
              <a:gdLst/>
              <a:ahLst/>
              <a:cxnLst/>
              <a:rect r="r" b="b" t="t" l="l"/>
              <a:pathLst>
                <a:path h="1333394" w="1466734">
                  <a:moveTo>
                    <a:pt x="0" y="0"/>
                  </a:moveTo>
                  <a:lnTo>
                    <a:pt x="1466734" y="0"/>
                  </a:lnTo>
                  <a:lnTo>
                    <a:pt x="1466734" y="1333394"/>
                  </a:lnTo>
                  <a:lnTo>
                    <a:pt x="0" y="133339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37" id="37"/>
            <p:cNvSpPr/>
            <p:nvPr/>
          </p:nvSpPr>
          <p:spPr>
            <a:xfrm flipH="false" flipV="false" rot="0">
              <a:off x="379832" y="5665548"/>
              <a:ext cx="1529405" cy="1321023"/>
            </a:xfrm>
            <a:custGeom>
              <a:avLst/>
              <a:gdLst/>
              <a:ahLst/>
              <a:cxnLst/>
              <a:rect r="r" b="b" t="t" l="l"/>
              <a:pathLst>
                <a:path h="1321023" w="1529405">
                  <a:moveTo>
                    <a:pt x="0" y="0"/>
                  </a:moveTo>
                  <a:lnTo>
                    <a:pt x="1529404" y="0"/>
                  </a:lnTo>
                  <a:lnTo>
                    <a:pt x="1529404" y="1321024"/>
                  </a:lnTo>
                  <a:lnTo>
                    <a:pt x="0" y="132102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38" id="38"/>
            <p:cNvGrpSpPr/>
            <p:nvPr/>
          </p:nvGrpSpPr>
          <p:grpSpPr>
            <a:xfrm rot="0">
              <a:off x="3219542" y="1353551"/>
              <a:ext cx="4697364" cy="4697364"/>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90500" cap="sq">
                <a:solidFill>
                  <a:srgbClr val="397D5A"/>
                </a:solidFill>
                <a:prstDash val="solid"/>
                <a:miter/>
              </a:ln>
            </p:spPr>
          </p:sp>
          <p:sp>
            <p:nvSpPr>
              <p:cNvPr name="TextBox 40" id="40"/>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Freeform 41" id="41"/>
            <p:cNvSpPr/>
            <p:nvPr/>
          </p:nvSpPr>
          <p:spPr>
            <a:xfrm flipH="false" flipV="false" rot="0">
              <a:off x="4916599" y="2556239"/>
              <a:ext cx="1303251" cy="1357061"/>
            </a:xfrm>
            <a:custGeom>
              <a:avLst/>
              <a:gdLst/>
              <a:ahLst/>
              <a:cxnLst/>
              <a:rect r="r" b="b" t="t" l="l"/>
              <a:pathLst>
                <a:path h="1357061" w="1303251">
                  <a:moveTo>
                    <a:pt x="0" y="0"/>
                  </a:moveTo>
                  <a:lnTo>
                    <a:pt x="1303251" y="0"/>
                  </a:lnTo>
                  <a:lnTo>
                    <a:pt x="1303251" y="1357061"/>
                  </a:lnTo>
                  <a:lnTo>
                    <a:pt x="0" y="135706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42" id="42"/>
            <p:cNvSpPr txBox="true"/>
            <p:nvPr/>
          </p:nvSpPr>
          <p:spPr>
            <a:xfrm rot="0">
              <a:off x="4022745" y="3865675"/>
              <a:ext cx="3090959" cy="482953"/>
            </a:xfrm>
            <a:prstGeom prst="rect">
              <a:avLst/>
            </a:prstGeom>
          </p:spPr>
          <p:txBody>
            <a:bodyPr anchor="t" rtlCol="false" tIns="0" lIns="0" bIns="0" rIns="0">
              <a:spAutoFit/>
            </a:bodyPr>
            <a:lstStyle/>
            <a:p>
              <a:pPr algn="ctr">
                <a:lnSpc>
                  <a:spcPts val="3004"/>
                </a:lnSpc>
              </a:pPr>
              <a:r>
                <a:rPr lang="en-US" sz="2145" spc="107">
                  <a:solidFill>
                    <a:srgbClr val="1C5739"/>
                  </a:solidFill>
                  <a:latin typeface="Alex Brush"/>
                  <a:ea typeface="Alex Brush"/>
                  <a:cs typeface="Alex Brush"/>
                  <a:sym typeface="Alex Brush"/>
                </a:rPr>
                <a:t>group 08</a:t>
              </a:r>
            </a:p>
          </p:txBody>
        </p:sp>
      </p:grpSp>
      <p:sp>
        <p:nvSpPr>
          <p:cNvPr name="TextBox 43" id="43"/>
          <p:cNvSpPr txBox="true"/>
          <p:nvPr/>
        </p:nvSpPr>
        <p:spPr>
          <a:xfrm rot="0">
            <a:off x="1028700" y="2019322"/>
            <a:ext cx="7745978" cy="6200732"/>
          </a:xfrm>
          <a:prstGeom prst="rect">
            <a:avLst/>
          </a:prstGeom>
        </p:spPr>
        <p:txBody>
          <a:bodyPr anchor="t" rtlCol="false" tIns="0" lIns="0" bIns="0" rIns="0">
            <a:spAutoFit/>
          </a:bodyPr>
          <a:lstStyle/>
          <a:p>
            <a:pPr algn="l">
              <a:lnSpc>
                <a:spcPts val="3864"/>
              </a:lnSpc>
            </a:pPr>
            <a:r>
              <a:rPr lang="en-US" sz="2800" spc="274">
                <a:solidFill>
                  <a:srgbClr val="231F20"/>
                </a:solidFill>
                <a:latin typeface="Open Sauce"/>
                <a:ea typeface="Open Sauce"/>
                <a:cs typeface="Open Sauce"/>
                <a:sym typeface="Open Sauce"/>
              </a:rPr>
              <a:t>This study is significant for several reasons.</a:t>
            </a:r>
          </a:p>
          <a:p>
            <a:pPr algn="l" marL="604649" indent="-302325" lvl="1">
              <a:lnSpc>
                <a:spcPts val="3864"/>
              </a:lnSpc>
              <a:buFont typeface="Arial"/>
              <a:buChar char="•"/>
            </a:pPr>
            <a:r>
              <a:rPr lang="en-US" sz="2800" spc="274">
                <a:solidFill>
                  <a:srgbClr val="231F20"/>
                </a:solidFill>
                <a:latin typeface="Open Sauce"/>
                <a:ea typeface="Open Sauce"/>
                <a:cs typeface="Open Sauce"/>
                <a:sym typeface="Open Sauce"/>
              </a:rPr>
              <a:t>Providing a systematic analysis of the factors that influence crop yield and  understanding these relationships.</a:t>
            </a:r>
          </a:p>
          <a:p>
            <a:pPr algn="l">
              <a:lnSpc>
                <a:spcPts val="3864"/>
              </a:lnSpc>
            </a:pPr>
          </a:p>
          <a:p>
            <a:pPr algn="l" marL="604649" indent="-302325" lvl="1">
              <a:lnSpc>
                <a:spcPts val="3864"/>
              </a:lnSpc>
              <a:buFont typeface="Arial"/>
              <a:buChar char="•"/>
            </a:pPr>
            <a:r>
              <a:rPr lang="en-US" sz="2800" spc="274">
                <a:solidFill>
                  <a:srgbClr val="231F20"/>
                </a:solidFill>
                <a:latin typeface="Open Sauce"/>
                <a:ea typeface="Open Sauce"/>
                <a:cs typeface="Open Sauce"/>
                <a:sym typeface="Open Sauce"/>
              </a:rPr>
              <a:t>T</a:t>
            </a:r>
            <a:r>
              <a:rPr lang="en-US" sz="2800" spc="274">
                <a:solidFill>
                  <a:srgbClr val="231F20"/>
                </a:solidFill>
                <a:latin typeface="Open Sauce"/>
                <a:ea typeface="Open Sauce"/>
                <a:cs typeface="Open Sauce"/>
                <a:sym typeface="Open Sauce"/>
              </a:rPr>
              <a:t>he insights gained from this study can inform policy decisions related to agricultural subsidies, resource allocation, and environmental protection. </a:t>
            </a:r>
          </a:p>
          <a:p>
            <a:pPr algn="l" marL="0" indent="0" lvl="0">
              <a:lnSpc>
                <a:spcPts val="3040"/>
              </a:lnSpc>
              <a:spcBef>
                <a:spcPct val="0"/>
              </a:spcBef>
            </a:pPr>
          </a:p>
        </p:txBody>
      </p:sp>
      <p:sp>
        <p:nvSpPr>
          <p:cNvPr name="Freeform 44" id="44"/>
          <p:cNvSpPr/>
          <p:nvPr/>
        </p:nvSpPr>
        <p:spPr>
          <a:xfrm flipH="false" flipV="false" rot="0">
            <a:off x="16322124" y="7754894"/>
            <a:ext cx="4118443" cy="3654183"/>
          </a:xfrm>
          <a:custGeom>
            <a:avLst/>
            <a:gdLst/>
            <a:ahLst/>
            <a:cxnLst/>
            <a:rect r="r" b="b" t="t" l="l"/>
            <a:pathLst>
              <a:path h="3654183" w="4118443">
                <a:moveTo>
                  <a:pt x="0" y="0"/>
                </a:moveTo>
                <a:lnTo>
                  <a:pt x="4118443" y="0"/>
                </a:lnTo>
                <a:lnTo>
                  <a:pt x="4118443" y="3654183"/>
                </a:lnTo>
                <a:lnTo>
                  <a:pt x="0" y="3654183"/>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45" id="45"/>
          <p:cNvSpPr/>
          <p:nvPr/>
        </p:nvSpPr>
        <p:spPr>
          <a:xfrm flipH="true" flipV="true" rot="0">
            <a:off x="-2059222" y="-798391"/>
            <a:ext cx="4118443" cy="3654183"/>
          </a:xfrm>
          <a:custGeom>
            <a:avLst/>
            <a:gdLst/>
            <a:ahLst/>
            <a:cxnLst/>
            <a:rect r="r" b="b" t="t" l="l"/>
            <a:pathLst>
              <a:path h="3654183" w="4118443">
                <a:moveTo>
                  <a:pt x="4118444" y="3654182"/>
                </a:moveTo>
                <a:lnTo>
                  <a:pt x="0" y="3654182"/>
                </a:lnTo>
                <a:lnTo>
                  <a:pt x="0" y="0"/>
                </a:lnTo>
                <a:lnTo>
                  <a:pt x="4118444" y="0"/>
                </a:lnTo>
                <a:lnTo>
                  <a:pt x="4118444" y="3654182"/>
                </a:lnTo>
                <a:close/>
              </a:path>
            </a:pathLst>
          </a:custGeom>
          <a:blipFill>
            <a:blip r:embed="rId12">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0">
            <a:off x="452784" y="400976"/>
            <a:ext cx="7376308" cy="9460058"/>
          </a:xfrm>
          <a:custGeom>
            <a:avLst/>
            <a:gdLst/>
            <a:ahLst/>
            <a:cxnLst/>
            <a:rect r="r" b="b" t="t" l="l"/>
            <a:pathLst>
              <a:path h="9460058" w="7376308">
                <a:moveTo>
                  <a:pt x="0" y="0"/>
                </a:moveTo>
                <a:lnTo>
                  <a:pt x="7376308" y="0"/>
                </a:lnTo>
                <a:lnTo>
                  <a:pt x="7376308" y="9460058"/>
                </a:lnTo>
                <a:lnTo>
                  <a:pt x="0" y="9460058"/>
                </a:lnTo>
                <a:lnTo>
                  <a:pt x="0" y="0"/>
                </a:lnTo>
                <a:close/>
              </a:path>
            </a:pathLst>
          </a:custGeom>
          <a:blipFill>
            <a:blip r:embed="rId2"/>
            <a:stretch>
              <a:fillRect l="-52176" t="0" r="-40197" b="0"/>
            </a:stretch>
          </a:blipFill>
        </p:spPr>
      </p:sp>
      <p:sp>
        <p:nvSpPr>
          <p:cNvPr name="Freeform 3" id="3"/>
          <p:cNvSpPr/>
          <p:nvPr/>
        </p:nvSpPr>
        <p:spPr>
          <a:xfrm flipH="false" flipV="false" rot="0">
            <a:off x="16384715" y="9009597"/>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882076"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8274828" y="1219982"/>
            <a:ext cx="6246725" cy="957087"/>
          </a:xfrm>
          <a:prstGeom prst="rect">
            <a:avLst/>
          </a:prstGeom>
        </p:spPr>
        <p:txBody>
          <a:bodyPr anchor="t" rtlCol="false" tIns="0" lIns="0" bIns="0" rIns="0">
            <a:spAutoFit/>
          </a:bodyPr>
          <a:lstStyle/>
          <a:p>
            <a:pPr algn="l">
              <a:lnSpc>
                <a:spcPts val="6405"/>
              </a:lnSpc>
            </a:pPr>
            <a:r>
              <a:rPr lang="en-US" sz="6470" spc="226">
                <a:solidFill>
                  <a:srgbClr val="040506"/>
                </a:solidFill>
                <a:latin typeface="Codec Pro ExtraBold"/>
                <a:ea typeface="Codec Pro ExtraBold"/>
                <a:cs typeface="Codec Pro ExtraBold"/>
                <a:sym typeface="Codec Pro ExtraBold"/>
              </a:rPr>
              <a:t>Objectives</a:t>
            </a:r>
            <a:r>
              <a:rPr lang="en-US" sz="6470" spc="226">
                <a:solidFill>
                  <a:srgbClr val="040506"/>
                </a:solidFill>
                <a:latin typeface="Codec Pro ExtraBold"/>
                <a:ea typeface="Codec Pro ExtraBold"/>
                <a:cs typeface="Codec Pro ExtraBold"/>
                <a:sym typeface="Codec Pro ExtraBold"/>
              </a:rPr>
              <a:t> </a:t>
            </a:r>
          </a:p>
        </p:txBody>
      </p:sp>
      <p:sp>
        <p:nvSpPr>
          <p:cNvPr name="TextBox 6" id="6"/>
          <p:cNvSpPr txBox="true"/>
          <p:nvPr/>
        </p:nvSpPr>
        <p:spPr>
          <a:xfrm rot="0">
            <a:off x="8274828" y="2932315"/>
            <a:ext cx="9302957" cy="4365220"/>
          </a:xfrm>
          <a:prstGeom prst="rect">
            <a:avLst/>
          </a:prstGeom>
        </p:spPr>
        <p:txBody>
          <a:bodyPr anchor="t" rtlCol="false" tIns="0" lIns="0" bIns="0" rIns="0">
            <a:spAutoFit/>
          </a:bodyPr>
          <a:lstStyle/>
          <a:p>
            <a:pPr algn="l" marL="603548" indent="-301774" lvl="1">
              <a:lnSpc>
                <a:spcPts val="3857"/>
              </a:lnSpc>
              <a:buFont typeface="Arial"/>
              <a:buChar char="•"/>
            </a:pPr>
            <a:r>
              <a:rPr lang="en-US" sz="2795" spc="273">
                <a:solidFill>
                  <a:srgbClr val="231F20"/>
                </a:solidFill>
                <a:latin typeface="Open Sauce"/>
                <a:ea typeface="Open Sauce"/>
                <a:cs typeface="Open Sauce"/>
                <a:sym typeface="Open Sauce"/>
              </a:rPr>
              <a:t> To analyze the impact of various environmental factors, fertilizer application , and management practices  on agricultural yield.</a:t>
            </a:r>
          </a:p>
          <a:p>
            <a:pPr algn="just">
              <a:lnSpc>
                <a:spcPts val="3857"/>
              </a:lnSpc>
            </a:pPr>
          </a:p>
          <a:p>
            <a:pPr algn="just">
              <a:lnSpc>
                <a:spcPts val="3857"/>
              </a:lnSpc>
            </a:pPr>
          </a:p>
          <a:p>
            <a:pPr algn="l" marL="603548" indent="-301774" lvl="1">
              <a:lnSpc>
                <a:spcPts val="3857"/>
              </a:lnSpc>
              <a:buFont typeface="Arial"/>
              <a:buChar char="•"/>
            </a:pPr>
            <a:r>
              <a:rPr lang="en-US" sz="2795" spc="273">
                <a:solidFill>
                  <a:srgbClr val="231F20"/>
                </a:solidFill>
                <a:latin typeface="Open Sauce"/>
                <a:ea typeface="Open Sauce"/>
                <a:cs typeface="Open Sauce"/>
                <a:sym typeface="Open Sauce"/>
              </a:rPr>
              <a:t> To identify and quantify the relationships between these factors and crop productivity.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7298915" cy="4105640"/>
            <a:chOff x="0" y="0"/>
            <a:chExt cx="6089457" cy="3425320"/>
          </a:xfrm>
        </p:grpSpPr>
        <p:sp>
          <p:nvSpPr>
            <p:cNvPr name="Freeform 3" id="3"/>
            <p:cNvSpPr/>
            <p:nvPr/>
          </p:nvSpPr>
          <p:spPr>
            <a:xfrm flipH="false" flipV="false" rot="0">
              <a:off x="0" y="0"/>
              <a:ext cx="6089457" cy="3425320"/>
            </a:xfrm>
            <a:custGeom>
              <a:avLst/>
              <a:gdLst/>
              <a:ahLst/>
              <a:cxnLst/>
              <a:rect r="r" b="b" t="t" l="l"/>
              <a:pathLst>
                <a:path h="3425320" w="6089457">
                  <a:moveTo>
                    <a:pt x="0" y="3425320"/>
                  </a:moveTo>
                  <a:lnTo>
                    <a:pt x="0" y="0"/>
                  </a:lnTo>
                  <a:lnTo>
                    <a:pt x="6089457" y="0"/>
                  </a:lnTo>
                  <a:cubicBezTo>
                    <a:pt x="4059638" y="1141773"/>
                    <a:pt x="2029819" y="2283546"/>
                    <a:pt x="0" y="3425320"/>
                  </a:cubicBezTo>
                  <a:close/>
                </a:path>
              </a:pathLst>
            </a:custGeom>
            <a:solidFill>
              <a:srgbClr val="F9D549"/>
            </a:solidFill>
          </p:spPr>
        </p:sp>
        <p:sp>
          <p:nvSpPr>
            <p:cNvPr name="Freeform 4" id="4"/>
            <p:cNvSpPr/>
            <p:nvPr/>
          </p:nvSpPr>
          <p:spPr>
            <a:xfrm flipH="false" flipV="false" rot="0">
              <a:off x="0" y="0"/>
              <a:ext cx="6089457" cy="3425320"/>
            </a:xfrm>
            <a:custGeom>
              <a:avLst/>
              <a:gdLst/>
              <a:ahLst/>
              <a:cxnLst/>
              <a:rect r="r" b="b" t="t" l="l"/>
              <a:pathLst>
                <a:path h="3425320" w="6089457">
                  <a:moveTo>
                    <a:pt x="0" y="3425320"/>
                  </a:moveTo>
                  <a:lnTo>
                    <a:pt x="0" y="0"/>
                  </a:lnTo>
                  <a:lnTo>
                    <a:pt x="6089457" y="0"/>
                  </a:lnTo>
                  <a:cubicBezTo>
                    <a:pt x="4059638" y="1141773"/>
                    <a:pt x="2029819" y="2283546"/>
                    <a:pt x="0" y="3425320"/>
                  </a:cubicBezTo>
                  <a:close/>
                </a:path>
              </a:pathLst>
            </a:custGeom>
            <a:blipFill>
              <a:blip r:embed="rId2"/>
              <a:stretch>
                <a:fillRect l="0" t="-9111" r="0" b="-9111"/>
              </a:stretch>
            </a:blipFill>
          </p:spPr>
        </p:sp>
      </p:grpSp>
      <p:grpSp>
        <p:nvGrpSpPr>
          <p:cNvPr name="Group 5" id="5"/>
          <p:cNvGrpSpPr/>
          <p:nvPr/>
        </p:nvGrpSpPr>
        <p:grpSpPr>
          <a:xfrm rot="-1660488">
            <a:off x="-4997491" y="4311128"/>
            <a:ext cx="8282376" cy="404757"/>
            <a:chOff x="0" y="0"/>
            <a:chExt cx="2181367" cy="106603"/>
          </a:xfrm>
        </p:grpSpPr>
        <p:sp>
          <p:nvSpPr>
            <p:cNvPr name="Freeform 6" id="6"/>
            <p:cNvSpPr/>
            <p:nvPr/>
          </p:nvSpPr>
          <p:spPr>
            <a:xfrm flipH="false" flipV="false" rot="0">
              <a:off x="0" y="0"/>
              <a:ext cx="2181366" cy="106603"/>
            </a:xfrm>
            <a:custGeom>
              <a:avLst/>
              <a:gdLst/>
              <a:ahLst/>
              <a:cxnLst/>
              <a:rect r="r" b="b" t="t" l="l"/>
              <a:pathLst>
                <a:path h="106603" w="2181366">
                  <a:moveTo>
                    <a:pt x="0" y="0"/>
                  </a:moveTo>
                  <a:lnTo>
                    <a:pt x="2181366" y="0"/>
                  </a:lnTo>
                  <a:lnTo>
                    <a:pt x="2181366" y="106603"/>
                  </a:lnTo>
                  <a:lnTo>
                    <a:pt x="0" y="106603"/>
                  </a:lnTo>
                  <a:close/>
                </a:path>
              </a:pathLst>
            </a:custGeom>
            <a:solidFill>
              <a:srgbClr val="1C5739"/>
            </a:solidFill>
          </p:spPr>
        </p:sp>
        <p:sp>
          <p:nvSpPr>
            <p:cNvPr name="TextBox 7" id="7"/>
            <p:cNvSpPr txBox="true"/>
            <p:nvPr/>
          </p:nvSpPr>
          <p:spPr>
            <a:xfrm>
              <a:off x="0" y="-19050"/>
              <a:ext cx="2181367" cy="125653"/>
            </a:xfrm>
            <a:prstGeom prst="rect">
              <a:avLst/>
            </a:prstGeom>
          </p:spPr>
          <p:txBody>
            <a:bodyPr anchor="ctr" rtlCol="false" tIns="50800" lIns="50800" bIns="50800" rIns="50800"/>
            <a:lstStyle/>
            <a:p>
              <a:pPr algn="ctr">
                <a:lnSpc>
                  <a:spcPts val="2859"/>
                </a:lnSpc>
              </a:pPr>
            </a:p>
          </p:txBody>
        </p:sp>
      </p:grpSp>
      <p:grpSp>
        <p:nvGrpSpPr>
          <p:cNvPr name="Group 8" id="8"/>
          <p:cNvGrpSpPr/>
          <p:nvPr/>
        </p:nvGrpSpPr>
        <p:grpSpPr>
          <a:xfrm rot="-1747322">
            <a:off x="2227019" y="440153"/>
            <a:ext cx="8282376" cy="111180"/>
            <a:chOff x="0" y="0"/>
            <a:chExt cx="2181367" cy="29282"/>
          </a:xfrm>
        </p:grpSpPr>
        <p:sp>
          <p:nvSpPr>
            <p:cNvPr name="Freeform 9" id="9"/>
            <p:cNvSpPr/>
            <p:nvPr/>
          </p:nvSpPr>
          <p:spPr>
            <a:xfrm flipH="false" flipV="false" rot="0">
              <a:off x="0" y="0"/>
              <a:ext cx="2181366" cy="29282"/>
            </a:xfrm>
            <a:custGeom>
              <a:avLst/>
              <a:gdLst/>
              <a:ahLst/>
              <a:cxnLst/>
              <a:rect r="r" b="b" t="t" l="l"/>
              <a:pathLst>
                <a:path h="29282" w="2181366">
                  <a:moveTo>
                    <a:pt x="0" y="0"/>
                  </a:moveTo>
                  <a:lnTo>
                    <a:pt x="2181366" y="0"/>
                  </a:lnTo>
                  <a:lnTo>
                    <a:pt x="2181366" y="29282"/>
                  </a:lnTo>
                  <a:lnTo>
                    <a:pt x="0" y="29282"/>
                  </a:lnTo>
                  <a:close/>
                </a:path>
              </a:pathLst>
            </a:custGeom>
            <a:solidFill>
              <a:srgbClr val="1C5739"/>
            </a:solidFill>
          </p:spPr>
        </p:sp>
        <p:sp>
          <p:nvSpPr>
            <p:cNvPr name="TextBox 10" id="10"/>
            <p:cNvSpPr txBox="true"/>
            <p:nvPr/>
          </p:nvSpPr>
          <p:spPr>
            <a:xfrm>
              <a:off x="0" y="-19050"/>
              <a:ext cx="2181367" cy="48332"/>
            </a:xfrm>
            <a:prstGeom prst="rect">
              <a:avLst/>
            </a:prstGeom>
          </p:spPr>
          <p:txBody>
            <a:bodyPr anchor="ctr" rtlCol="false" tIns="50800" lIns="50800" bIns="50800" rIns="50800"/>
            <a:lstStyle/>
            <a:p>
              <a:pPr algn="ctr">
                <a:lnSpc>
                  <a:spcPts val="2859"/>
                </a:lnSpc>
              </a:pPr>
            </a:p>
          </p:txBody>
        </p:sp>
      </p:grpSp>
      <p:grpSp>
        <p:nvGrpSpPr>
          <p:cNvPr name="Group 11" id="11"/>
          <p:cNvGrpSpPr/>
          <p:nvPr/>
        </p:nvGrpSpPr>
        <p:grpSpPr>
          <a:xfrm rot="0">
            <a:off x="11300798" y="293197"/>
            <a:ext cx="6593447" cy="1934623"/>
            <a:chOff x="0" y="0"/>
            <a:chExt cx="4353311" cy="1277331"/>
          </a:xfrm>
        </p:grpSpPr>
        <p:sp>
          <p:nvSpPr>
            <p:cNvPr name="Freeform 12" id="12"/>
            <p:cNvSpPr/>
            <p:nvPr/>
          </p:nvSpPr>
          <p:spPr>
            <a:xfrm flipH="false" flipV="false" rot="0">
              <a:off x="0" y="0"/>
              <a:ext cx="4353287" cy="1277300"/>
            </a:xfrm>
            <a:custGeom>
              <a:avLst/>
              <a:gdLst/>
              <a:ahLst/>
              <a:cxnLst/>
              <a:rect r="r" b="b" t="t" l="l"/>
              <a:pathLst>
                <a:path h="1277300" w="4353287">
                  <a:moveTo>
                    <a:pt x="3579710" y="0"/>
                  </a:moveTo>
                  <a:cubicBezTo>
                    <a:pt x="0" y="0"/>
                    <a:pt x="0" y="0"/>
                    <a:pt x="0" y="0"/>
                  </a:cubicBezTo>
                  <a:cubicBezTo>
                    <a:pt x="0" y="1277300"/>
                    <a:pt x="0" y="1277300"/>
                    <a:pt x="0" y="1277300"/>
                  </a:cubicBezTo>
                  <a:cubicBezTo>
                    <a:pt x="3579710" y="1277300"/>
                    <a:pt x="3579710" y="1277300"/>
                    <a:pt x="3579710" y="1277300"/>
                  </a:cubicBezTo>
                  <a:cubicBezTo>
                    <a:pt x="4005795" y="1277300"/>
                    <a:pt x="4353287" y="990454"/>
                    <a:pt x="4353287" y="638594"/>
                  </a:cubicBezTo>
                  <a:cubicBezTo>
                    <a:pt x="4353287" y="286734"/>
                    <a:pt x="4005795" y="0"/>
                    <a:pt x="3579710" y="0"/>
                  </a:cubicBezTo>
                  <a:close/>
                </a:path>
              </a:pathLst>
            </a:custGeom>
            <a:solidFill>
              <a:srgbClr val="F2F2F2"/>
            </a:solidFill>
          </p:spPr>
        </p:sp>
      </p:grpSp>
      <p:grpSp>
        <p:nvGrpSpPr>
          <p:cNvPr name="Group 13" id="13"/>
          <p:cNvGrpSpPr/>
          <p:nvPr/>
        </p:nvGrpSpPr>
        <p:grpSpPr>
          <a:xfrm rot="0">
            <a:off x="9132513" y="293197"/>
            <a:ext cx="1760856" cy="1759623"/>
            <a:chOff x="0" y="0"/>
            <a:chExt cx="2056320" cy="2054880"/>
          </a:xfrm>
        </p:grpSpPr>
        <p:sp>
          <p:nvSpPr>
            <p:cNvPr name="Freeform 14" id="14"/>
            <p:cNvSpPr/>
            <p:nvPr/>
          </p:nvSpPr>
          <p:spPr>
            <a:xfrm flipH="false" flipV="false" rot="0">
              <a:off x="0" y="0"/>
              <a:ext cx="2056384" cy="2054860"/>
            </a:xfrm>
            <a:custGeom>
              <a:avLst/>
              <a:gdLst/>
              <a:ahLst/>
              <a:cxnLst/>
              <a:rect r="r" b="b" t="t" l="l"/>
              <a:pathLst>
                <a:path h="2054860" w="2056384">
                  <a:moveTo>
                    <a:pt x="0" y="1027430"/>
                  </a:moveTo>
                  <a:cubicBezTo>
                    <a:pt x="0" y="459994"/>
                    <a:pt x="460375" y="0"/>
                    <a:pt x="1028192" y="0"/>
                  </a:cubicBezTo>
                  <a:cubicBezTo>
                    <a:pt x="1596009" y="0"/>
                    <a:pt x="2056384" y="459994"/>
                    <a:pt x="2056384" y="1027430"/>
                  </a:cubicBezTo>
                  <a:cubicBezTo>
                    <a:pt x="2056384" y="1594866"/>
                    <a:pt x="1596009" y="2054860"/>
                    <a:pt x="1028192" y="2054860"/>
                  </a:cubicBezTo>
                  <a:cubicBezTo>
                    <a:pt x="460375" y="2054860"/>
                    <a:pt x="0" y="1594866"/>
                    <a:pt x="0" y="1027430"/>
                  </a:cubicBezTo>
                  <a:close/>
                </a:path>
              </a:pathLst>
            </a:custGeom>
            <a:solidFill>
              <a:srgbClr val="1C5739"/>
            </a:solidFill>
          </p:spPr>
        </p:sp>
      </p:grpSp>
      <p:grpSp>
        <p:nvGrpSpPr>
          <p:cNvPr name="Group 15" id="15"/>
          <p:cNvGrpSpPr/>
          <p:nvPr/>
        </p:nvGrpSpPr>
        <p:grpSpPr>
          <a:xfrm rot="0">
            <a:off x="11160786" y="2435201"/>
            <a:ext cx="6593447" cy="1926516"/>
            <a:chOff x="0" y="0"/>
            <a:chExt cx="4076640" cy="1191139"/>
          </a:xfrm>
        </p:grpSpPr>
        <p:sp>
          <p:nvSpPr>
            <p:cNvPr name="Freeform 16" id="16"/>
            <p:cNvSpPr/>
            <p:nvPr/>
          </p:nvSpPr>
          <p:spPr>
            <a:xfrm flipH="false" flipV="false" rot="0">
              <a:off x="0" y="0"/>
              <a:ext cx="4076573" cy="1191109"/>
            </a:xfrm>
            <a:custGeom>
              <a:avLst/>
              <a:gdLst/>
              <a:ahLst/>
              <a:cxnLst/>
              <a:rect r="r" b="b" t="t" l="l"/>
              <a:pathLst>
                <a:path h="1191109" w="4076573">
                  <a:moveTo>
                    <a:pt x="3352165" y="0"/>
                  </a:moveTo>
                  <a:cubicBezTo>
                    <a:pt x="0" y="0"/>
                    <a:pt x="0" y="0"/>
                    <a:pt x="0" y="0"/>
                  </a:cubicBezTo>
                  <a:cubicBezTo>
                    <a:pt x="0" y="1191109"/>
                    <a:pt x="0" y="1191109"/>
                    <a:pt x="0" y="1191109"/>
                  </a:cubicBezTo>
                  <a:cubicBezTo>
                    <a:pt x="3352165" y="1191109"/>
                    <a:pt x="3352165" y="1191109"/>
                    <a:pt x="3352165" y="1191109"/>
                  </a:cubicBezTo>
                  <a:cubicBezTo>
                    <a:pt x="3751199" y="1191109"/>
                    <a:pt x="4076573" y="923600"/>
                    <a:pt x="4076573" y="595555"/>
                  </a:cubicBezTo>
                  <a:cubicBezTo>
                    <a:pt x="4076573" y="267509"/>
                    <a:pt x="3751199" y="0"/>
                    <a:pt x="3352165" y="0"/>
                  </a:cubicBezTo>
                  <a:close/>
                </a:path>
              </a:pathLst>
            </a:custGeom>
            <a:solidFill>
              <a:srgbClr val="F2F2F2"/>
            </a:solidFill>
          </p:spPr>
        </p:sp>
      </p:grpSp>
      <p:grpSp>
        <p:nvGrpSpPr>
          <p:cNvPr name="Group 17" id="17"/>
          <p:cNvGrpSpPr/>
          <p:nvPr/>
        </p:nvGrpSpPr>
        <p:grpSpPr>
          <a:xfrm rot="0">
            <a:off x="9144000" y="2433717"/>
            <a:ext cx="1762178" cy="1760945"/>
            <a:chOff x="0" y="0"/>
            <a:chExt cx="2058480" cy="2057040"/>
          </a:xfrm>
        </p:grpSpPr>
        <p:sp>
          <p:nvSpPr>
            <p:cNvPr name="Freeform 18" id="18"/>
            <p:cNvSpPr/>
            <p:nvPr/>
          </p:nvSpPr>
          <p:spPr>
            <a:xfrm flipH="false" flipV="false" rot="0">
              <a:off x="0" y="0"/>
              <a:ext cx="2058416" cy="2057146"/>
            </a:xfrm>
            <a:custGeom>
              <a:avLst/>
              <a:gdLst/>
              <a:ahLst/>
              <a:cxnLst/>
              <a:rect r="r" b="b" t="t" l="l"/>
              <a:pathLst>
                <a:path h="2057146" w="2058416">
                  <a:moveTo>
                    <a:pt x="0" y="1028573"/>
                  </a:moveTo>
                  <a:cubicBezTo>
                    <a:pt x="0" y="460502"/>
                    <a:pt x="460756" y="0"/>
                    <a:pt x="1029208" y="0"/>
                  </a:cubicBezTo>
                  <a:cubicBezTo>
                    <a:pt x="1597660" y="0"/>
                    <a:pt x="2058416" y="460502"/>
                    <a:pt x="2058416" y="1028573"/>
                  </a:cubicBezTo>
                  <a:cubicBezTo>
                    <a:pt x="2058416" y="1596644"/>
                    <a:pt x="1597660" y="2057146"/>
                    <a:pt x="1029208" y="2057146"/>
                  </a:cubicBezTo>
                  <a:cubicBezTo>
                    <a:pt x="460756" y="2057146"/>
                    <a:pt x="0" y="1596517"/>
                    <a:pt x="0" y="1028573"/>
                  </a:cubicBezTo>
                  <a:close/>
                </a:path>
              </a:pathLst>
            </a:custGeom>
            <a:solidFill>
              <a:srgbClr val="1C5739"/>
            </a:solidFill>
          </p:spPr>
        </p:sp>
      </p:grpSp>
      <p:grpSp>
        <p:nvGrpSpPr>
          <p:cNvPr name="Group 19" id="19"/>
          <p:cNvGrpSpPr/>
          <p:nvPr/>
        </p:nvGrpSpPr>
        <p:grpSpPr>
          <a:xfrm rot="0">
            <a:off x="11160786" y="4640526"/>
            <a:ext cx="6596619" cy="1594842"/>
            <a:chOff x="0" y="0"/>
            <a:chExt cx="4079520" cy="986292"/>
          </a:xfrm>
        </p:grpSpPr>
        <p:sp>
          <p:nvSpPr>
            <p:cNvPr name="Freeform 20" id="20"/>
            <p:cNvSpPr/>
            <p:nvPr/>
          </p:nvSpPr>
          <p:spPr>
            <a:xfrm flipH="false" flipV="false" rot="0">
              <a:off x="0" y="0"/>
              <a:ext cx="4079411" cy="986299"/>
            </a:xfrm>
            <a:custGeom>
              <a:avLst/>
              <a:gdLst/>
              <a:ahLst/>
              <a:cxnLst/>
              <a:rect r="r" b="b" t="t" l="l"/>
              <a:pathLst>
                <a:path h="986299" w="4079411">
                  <a:moveTo>
                    <a:pt x="3354490" y="0"/>
                  </a:moveTo>
                  <a:cubicBezTo>
                    <a:pt x="0" y="0"/>
                    <a:pt x="0" y="0"/>
                    <a:pt x="0" y="0"/>
                  </a:cubicBezTo>
                  <a:cubicBezTo>
                    <a:pt x="0" y="986299"/>
                    <a:pt x="0" y="986299"/>
                    <a:pt x="0" y="986299"/>
                  </a:cubicBezTo>
                  <a:cubicBezTo>
                    <a:pt x="3354490" y="986299"/>
                    <a:pt x="3354490" y="986299"/>
                    <a:pt x="3354490" y="986299"/>
                  </a:cubicBezTo>
                  <a:cubicBezTo>
                    <a:pt x="3753877" y="986299"/>
                    <a:pt x="4079411" y="764832"/>
                    <a:pt x="4079411" y="493192"/>
                  </a:cubicBezTo>
                  <a:cubicBezTo>
                    <a:pt x="4079411" y="221551"/>
                    <a:pt x="3753877" y="0"/>
                    <a:pt x="3354490" y="0"/>
                  </a:cubicBezTo>
                  <a:close/>
                </a:path>
              </a:pathLst>
            </a:custGeom>
            <a:solidFill>
              <a:srgbClr val="F2F2F2"/>
            </a:solidFill>
          </p:spPr>
        </p:sp>
      </p:grpSp>
      <p:grpSp>
        <p:nvGrpSpPr>
          <p:cNvPr name="Group 21" id="21"/>
          <p:cNvGrpSpPr/>
          <p:nvPr/>
        </p:nvGrpSpPr>
        <p:grpSpPr>
          <a:xfrm rot="0">
            <a:off x="9150656" y="4575662"/>
            <a:ext cx="1724570" cy="1724570"/>
            <a:chOff x="0" y="0"/>
            <a:chExt cx="2055600" cy="2055600"/>
          </a:xfrm>
        </p:grpSpPr>
        <p:sp>
          <p:nvSpPr>
            <p:cNvPr name="Freeform 22" id="22"/>
            <p:cNvSpPr/>
            <p:nvPr/>
          </p:nvSpPr>
          <p:spPr>
            <a:xfrm flipH="false" flipV="false" rot="0">
              <a:off x="0" y="0"/>
              <a:ext cx="2055622" cy="2055622"/>
            </a:xfrm>
            <a:custGeom>
              <a:avLst/>
              <a:gdLst/>
              <a:ahLst/>
              <a:cxnLst/>
              <a:rect r="r" b="b" t="t" l="l"/>
              <a:pathLst>
                <a:path h="2055622" w="2055622">
                  <a:moveTo>
                    <a:pt x="0" y="1027811"/>
                  </a:moveTo>
                  <a:cubicBezTo>
                    <a:pt x="0" y="460121"/>
                    <a:pt x="460121" y="0"/>
                    <a:pt x="1027811" y="0"/>
                  </a:cubicBezTo>
                  <a:cubicBezTo>
                    <a:pt x="1595501" y="0"/>
                    <a:pt x="2055622" y="460121"/>
                    <a:pt x="2055622" y="1027811"/>
                  </a:cubicBezTo>
                  <a:cubicBezTo>
                    <a:pt x="2055622" y="1595501"/>
                    <a:pt x="1595501" y="2055622"/>
                    <a:pt x="1027811" y="2055622"/>
                  </a:cubicBezTo>
                  <a:cubicBezTo>
                    <a:pt x="460121" y="2055622"/>
                    <a:pt x="0" y="1595501"/>
                    <a:pt x="0" y="1027811"/>
                  </a:cubicBezTo>
                  <a:close/>
                </a:path>
              </a:pathLst>
            </a:custGeom>
            <a:solidFill>
              <a:srgbClr val="1C5739"/>
            </a:solidFill>
          </p:spPr>
        </p:sp>
      </p:grpSp>
      <p:grpSp>
        <p:nvGrpSpPr>
          <p:cNvPr name="Group 23" id="23"/>
          <p:cNvGrpSpPr/>
          <p:nvPr/>
        </p:nvGrpSpPr>
        <p:grpSpPr>
          <a:xfrm rot="0">
            <a:off x="11235039" y="6407334"/>
            <a:ext cx="6596619" cy="2850966"/>
            <a:chOff x="0" y="0"/>
            <a:chExt cx="4074480" cy="1760933"/>
          </a:xfrm>
        </p:grpSpPr>
        <p:sp>
          <p:nvSpPr>
            <p:cNvPr name="Freeform 24" id="24"/>
            <p:cNvSpPr/>
            <p:nvPr/>
          </p:nvSpPr>
          <p:spPr>
            <a:xfrm flipH="false" flipV="false" rot="0">
              <a:off x="0" y="0"/>
              <a:ext cx="4074414" cy="1760890"/>
            </a:xfrm>
            <a:custGeom>
              <a:avLst/>
              <a:gdLst/>
              <a:ahLst/>
              <a:cxnLst/>
              <a:rect r="r" b="b" t="t" l="l"/>
              <a:pathLst>
                <a:path h="1760890" w="4074414">
                  <a:moveTo>
                    <a:pt x="3350387" y="0"/>
                  </a:moveTo>
                  <a:cubicBezTo>
                    <a:pt x="0" y="0"/>
                    <a:pt x="0" y="0"/>
                    <a:pt x="0" y="0"/>
                  </a:cubicBezTo>
                  <a:cubicBezTo>
                    <a:pt x="0" y="1760890"/>
                    <a:pt x="0" y="1760890"/>
                    <a:pt x="0" y="1760890"/>
                  </a:cubicBezTo>
                  <a:cubicBezTo>
                    <a:pt x="3350387" y="1760890"/>
                    <a:pt x="3350387" y="1760890"/>
                    <a:pt x="3350387" y="1760890"/>
                  </a:cubicBezTo>
                  <a:cubicBezTo>
                    <a:pt x="3749294" y="1760890"/>
                    <a:pt x="4074414" y="1365443"/>
                    <a:pt x="4074414" y="880368"/>
                  </a:cubicBezTo>
                  <a:cubicBezTo>
                    <a:pt x="4074414" y="395292"/>
                    <a:pt x="3749294" y="0"/>
                    <a:pt x="3350387" y="0"/>
                  </a:cubicBezTo>
                  <a:close/>
                </a:path>
              </a:pathLst>
            </a:custGeom>
            <a:solidFill>
              <a:srgbClr val="F2F2F2"/>
            </a:solidFill>
          </p:spPr>
        </p:sp>
      </p:grpSp>
      <p:grpSp>
        <p:nvGrpSpPr>
          <p:cNvPr name="Group 25" id="25"/>
          <p:cNvGrpSpPr/>
          <p:nvPr/>
        </p:nvGrpSpPr>
        <p:grpSpPr>
          <a:xfrm rot="0">
            <a:off x="9234710" y="6681232"/>
            <a:ext cx="1761950" cy="1763802"/>
            <a:chOff x="0" y="0"/>
            <a:chExt cx="2054880" cy="2057040"/>
          </a:xfrm>
        </p:grpSpPr>
        <p:sp>
          <p:nvSpPr>
            <p:cNvPr name="Freeform 26" id="26"/>
            <p:cNvSpPr/>
            <p:nvPr/>
          </p:nvSpPr>
          <p:spPr>
            <a:xfrm flipH="false" flipV="false" rot="0">
              <a:off x="0" y="0"/>
              <a:ext cx="2054860" cy="2057146"/>
            </a:xfrm>
            <a:custGeom>
              <a:avLst/>
              <a:gdLst/>
              <a:ahLst/>
              <a:cxnLst/>
              <a:rect r="r" b="b" t="t" l="l"/>
              <a:pathLst>
                <a:path h="2057146" w="2054860">
                  <a:moveTo>
                    <a:pt x="0" y="1028573"/>
                  </a:moveTo>
                  <a:cubicBezTo>
                    <a:pt x="0" y="460502"/>
                    <a:pt x="459994" y="0"/>
                    <a:pt x="1027430" y="0"/>
                  </a:cubicBezTo>
                  <a:cubicBezTo>
                    <a:pt x="1594866" y="0"/>
                    <a:pt x="2054860" y="460502"/>
                    <a:pt x="2054860" y="1028573"/>
                  </a:cubicBezTo>
                  <a:cubicBezTo>
                    <a:pt x="2054860" y="1596644"/>
                    <a:pt x="1594866" y="2057146"/>
                    <a:pt x="1027430" y="2057146"/>
                  </a:cubicBezTo>
                  <a:cubicBezTo>
                    <a:pt x="459994" y="2057146"/>
                    <a:pt x="0" y="1596517"/>
                    <a:pt x="0" y="1028573"/>
                  </a:cubicBezTo>
                  <a:close/>
                </a:path>
              </a:pathLst>
            </a:custGeom>
            <a:solidFill>
              <a:srgbClr val="1C5739"/>
            </a:solidFill>
          </p:spPr>
        </p:sp>
      </p:grpSp>
      <p:sp>
        <p:nvSpPr>
          <p:cNvPr name="Freeform 27" id="27"/>
          <p:cNvSpPr/>
          <p:nvPr/>
        </p:nvSpPr>
        <p:spPr>
          <a:xfrm flipH="false" flipV="false" rot="0">
            <a:off x="9715973" y="5029506"/>
            <a:ext cx="799426" cy="880347"/>
          </a:xfrm>
          <a:custGeom>
            <a:avLst/>
            <a:gdLst/>
            <a:ahLst/>
            <a:cxnLst/>
            <a:rect r="r" b="b" t="t" l="l"/>
            <a:pathLst>
              <a:path h="880347" w="799426">
                <a:moveTo>
                  <a:pt x="0" y="0"/>
                </a:moveTo>
                <a:lnTo>
                  <a:pt x="799426" y="0"/>
                </a:lnTo>
                <a:lnTo>
                  <a:pt x="799426" y="880346"/>
                </a:lnTo>
                <a:lnTo>
                  <a:pt x="0" y="88034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8" id="28"/>
          <p:cNvSpPr/>
          <p:nvPr/>
        </p:nvSpPr>
        <p:spPr>
          <a:xfrm flipH="false" flipV="false" rot="0">
            <a:off x="9715973" y="7229674"/>
            <a:ext cx="805914" cy="698351"/>
          </a:xfrm>
          <a:custGeom>
            <a:avLst/>
            <a:gdLst/>
            <a:ahLst/>
            <a:cxnLst/>
            <a:rect r="r" b="b" t="t" l="l"/>
            <a:pathLst>
              <a:path h="698351" w="805914">
                <a:moveTo>
                  <a:pt x="0" y="0"/>
                </a:moveTo>
                <a:lnTo>
                  <a:pt x="805914" y="0"/>
                </a:lnTo>
                <a:lnTo>
                  <a:pt x="805914" y="698350"/>
                </a:lnTo>
                <a:lnTo>
                  <a:pt x="0" y="6983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9" id="29"/>
          <p:cNvSpPr/>
          <p:nvPr/>
        </p:nvSpPr>
        <p:spPr>
          <a:xfrm flipH="false" flipV="false" rot="0">
            <a:off x="9715973" y="686242"/>
            <a:ext cx="618233" cy="909275"/>
          </a:xfrm>
          <a:custGeom>
            <a:avLst/>
            <a:gdLst/>
            <a:ahLst/>
            <a:cxnLst/>
            <a:rect r="r" b="b" t="t" l="l"/>
            <a:pathLst>
              <a:path h="909275" w="618233">
                <a:moveTo>
                  <a:pt x="0" y="0"/>
                </a:moveTo>
                <a:lnTo>
                  <a:pt x="618232" y="0"/>
                </a:lnTo>
                <a:lnTo>
                  <a:pt x="618232" y="909275"/>
                </a:lnTo>
                <a:lnTo>
                  <a:pt x="0" y="90927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30" id="30"/>
          <p:cNvSpPr/>
          <p:nvPr/>
        </p:nvSpPr>
        <p:spPr>
          <a:xfrm flipH="false" flipV="false" rot="0">
            <a:off x="9656419" y="2961967"/>
            <a:ext cx="713044" cy="704445"/>
          </a:xfrm>
          <a:custGeom>
            <a:avLst/>
            <a:gdLst/>
            <a:ahLst/>
            <a:cxnLst/>
            <a:rect r="r" b="b" t="t" l="l"/>
            <a:pathLst>
              <a:path h="704445" w="713044">
                <a:moveTo>
                  <a:pt x="0" y="0"/>
                </a:moveTo>
                <a:lnTo>
                  <a:pt x="713044" y="0"/>
                </a:lnTo>
                <a:lnTo>
                  <a:pt x="713044" y="704445"/>
                </a:lnTo>
                <a:lnTo>
                  <a:pt x="0" y="70444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31" id="31"/>
          <p:cNvSpPr txBox="true"/>
          <p:nvPr/>
        </p:nvSpPr>
        <p:spPr>
          <a:xfrm rot="0">
            <a:off x="11300798" y="346314"/>
            <a:ext cx="6593447" cy="394149"/>
          </a:xfrm>
          <a:prstGeom prst="rect">
            <a:avLst/>
          </a:prstGeom>
        </p:spPr>
        <p:txBody>
          <a:bodyPr anchor="t" rtlCol="false" tIns="0" lIns="0" bIns="0" rIns="0">
            <a:spAutoFit/>
          </a:bodyPr>
          <a:lstStyle/>
          <a:p>
            <a:pPr algn="l">
              <a:lnSpc>
                <a:spcPts val="3231"/>
              </a:lnSpc>
            </a:pPr>
            <a:r>
              <a:rPr lang="en-US" b="true" sz="2341" spc="229">
                <a:solidFill>
                  <a:srgbClr val="231F20"/>
                </a:solidFill>
                <a:latin typeface="Open Sauce Bold"/>
                <a:ea typeface="Open Sauce Bold"/>
                <a:cs typeface="Open Sauce Bold"/>
                <a:sym typeface="Open Sauce Bold"/>
              </a:rPr>
              <a:t>Data Acquisition and Preprocessing </a:t>
            </a:r>
          </a:p>
        </p:txBody>
      </p:sp>
      <p:sp>
        <p:nvSpPr>
          <p:cNvPr name="TextBox 32" id="32"/>
          <p:cNvSpPr txBox="true"/>
          <p:nvPr/>
        </p:nvSpPr>
        <p:spPr>
          <a:xfrm rot="0">
            <a:off x="11303970" y="2395617"/>
            <a:ext cx="6279728" cy="390855"/>
          </a:xfrm>
          <a:prstGeom prst="rect">
            <a:avLst/>
          </a:prstGeom>
        </p:spPr>
        <p:txBody>
          <a:bodyPr anchor="t" rtlCol="false" tIns="0" lIns="0" bIns="0" rIns="0">
            <a:spAutoFit/>
          </a:bodyPr>
          <a:lstStyle/>
          <a:p>
            <a:pPr algn="l" marL="0" indent="0" lvl="1">
              <a:lnSpc>
                <a:spcPts val="3231"/>
              </a:lnSpc>
              <a:spcBef>
                <a:spcPct val="0"/>
              </a:spcBef>
            </a:pPr>
            <a:r>
              <a:rPr lang="en-US" b="true" sz="2341" spc="229">
                <a:solidFill>
                  <a:srgbClr val="231F20"/>
                </a:solidFill>
                <a:latin typeface="Open Sauce Bold"/>
                <a:ea typeface="Open Sauce Bold"/>
                <a:cs typeface="Open Sauce Bold"/>
                <a:sym typeface="Open Sauce Bold"/>
              </a:rPr>
              <a:t>Exploratory Data Analysis (EDA)</a:t>
            </a:r>
          </a:p>
        </p:txBody>
      </p:sp>
      <p:sp>
        <p:nvSpPr>
          <p:cNvPr name="TextBox 33" id="33"/>
          <p:cNvSpPr txBox="true"/>
          <p:nvPr/>
        </p:nvSpPr>
        <p:spPr>
          <a:xfrm rot="0">
            <a:off x="11160786" y="4659702"/>
            <a:ext cx="6263347" cy="390855"/>
          </a:xfrm>
          <a:prstGeom prst="rect">
            <a:avLst/>
          </a:prstGeom>
        </p:spPr>
        <p:txBody>
          <a:bodyPr anchor="t" rtlCol="false" tIns="0" lIns="0" bIns="0" rIns="0">
            <a:spAutoFit/>
          </a:bodyPr>
          <a:lstStyle/>
          <a:p>
            <a:pPr algn="l" marL="0" indent="0" lvl="1">
              <a:lnSpc>
                <a:spcPts val="3231"/>
              </a:lnSpc>
              <a:spcBef>
                <a:spcPct val="0"/>
              </a:spcBef>
            </a:pPr>
            <a:r>
              <a:rPr lang="en-US" b="true" sz="2341" spc="229">
                <a:solidFill>
                  <a:srgbClr val="231F20"/>
                </a:solidFill>
                <a:latin typeface="Open Sauce Bold"/>
                <a:ea typeface="Open Sauce Bold"/>
                <a:cs typeface="Open Sauce Bold"/>
                <a:sym typeface="Open Sauce Bold"/>
              </a:rPr>
              <a:t> Building the Regression Model</a:t>
            </a:r>
          </a:p>
        </p:txBody>
      </p:sp>
      <p:sp>
        <p:nvSpPr>
          <p:cNvPr name="TextBox 34" id="34"/>
          <p:cNvSpPr txBox="true"/>
          <p:nvPr/>
        </p:nvSpPr>
        <p:spPr>
          <a:xfrm rot="0">
            <a:off x="11339511" y="6425868"/>
            <a:ext cx="6158571" cy="803724"/>
          </a:xfrm>
          <a:prstGeom prst="rect">
            <a:avLst/>
          </a:prstGeom>
        </p:spPr>
        <p:txBody>
          <a:bodyPr anchor="t" rtlCol="false" tIns="0" lIns="0" bIns="0" rIns="0">
            <a:spAutoFit/>
          </a:bodyPr>
          <a:lstStyle/>
          <a:p>
            <a:pPr algn="l" marL="0" indent="0" lvl="1">
              <a:lnSpc>
                <a:spcPts val="3231"/>
              </a:lnSpc>
              <a:spcBef>
                <a:spcPct val="0"/>
              </a:spcBef>
            </a:pPr>
            <a:r>
              <a:rPr lang="en-US" b="true" sz="2341" spc="229">
                <a:solidFill>
                  <a:srgbClr val="231F20"/>
                </a:solidFill>
                <a:latin typeface="Open Sauce Bold"/>
                <a:ea typeface="Open Sauce Bold"/>
                <a:cs typeface="Open Sauce Bold"/>
                <a:sym typeface="Open Sauce Bold"/>
              </a:rPr>
              <a:t>Model Evaluation and </a:t>
            </a:r>
            <a:r>
              <a:rPr lang="en-US" b="true" sz="2341" spc="229">
                <a:solidFill>
                  <a:srgbClr val="231F20"/>
                </a:solidFill>
                <a:latin typeface="Open Sauce Bold"/>
                <a:ea typeface="Open Sauce Bold"/>
                <a:cs typeface="Open Sauce Bold"/>
                <a:sym typeface="Open Sauce Bold"/>
              </a:rPr>
              <a:t>Interpretation</a:t>
            </a:r>
          </a:p>
        </p:txBody>
      </p:sp>
      <p:sp>
        <p:nvSpPr>
          <p:cNvPr name="TextBox 35" id="35"/>
          <p:cNvSpPr txBox="true"/>
          <p:nvPr/>
        </p:nvSpPr>
        <p:spPr>
          <a:xfrm rot="0">
            <a:off x="1635922" y="3947771"/>
            <a:ext cx="5488313" cy="846943"/>
          </a:xfrm>
          <a:prstGeom prst="rect">
            <a:avLst/>
          </a:prstGeom>
        </p:spPr>
        <p:txBody>
          <a:bodyPr anchor="t" rtlCol="false" tIns="0" lIns="0" bIns="0" rIns="0">
            <a:spAutoFit/>
          </a:bodyPr>
          <a:lstStyle/>
          <a:p>
            <a:pPr algn="l">
              <a:lnSpc>
                <a:spcPts val="5628"/>
              </a:lnSpc>
            </a:pPr>
            <a:r>
              <a:rPr lang="en-US" sz="5684" spc="198">
                <a:solidFill>
                  <a:srgbClr val="040506"/>
                </a:solidFill>
                <a:latin typeface="Codec Pro ExtraBold"/>
                <a:ea typeface="Codec Pro ExtraBold"/>
                <a:cs typeface="Codec Pro ExtraBold"/>
                <a:sym typeface="Codec Pro ExtraBold"/>
              </a:rPr>
              <a:t>Methodology</a:t>
            </a:r>
            <a:r>
              <a:rPr lang="en-US" sz="5684" spc="198">
                <a:solidFill>
                  <a:srgbClr val="040506"/>
                </a:solidFill>
                <a:latin typeface="Codec Pro ExtraBold"/>
                <a:ea typeface="Codec Pro ExtraBold"/>
                <a:cs typeface="Codec Pro ExtraBold"/>
                <a:sym typeface="Codec Pro ExtraBold"/>
              </a:rPr>
              <a:t> </a:t>
            </a:r>
          </a:p>
        </p:txBody>
      </p:sp>
      <p:sp>
        <p:nvSpPr>
          <p:cNvPr name="TextBox 36" id="36"/>
          <p:cNvSpPr txBox="true"/>
          <p:nvPr/>
        </p:nvSpPr>
        <p:spPr>
          <a:xfrm rot="0">
            <a:off x="1028700" y="5513442"/>
            <a:ext cx="6702757" cy="3879451"/>
          </a:xfrm>
          <a:prstGeom prst="rect">
            <a:avLst/>
          </a:prstGeom>
        </p:spPr>
        <p:txBody>
          <a:bodyPr anchor="t" rtlCol="false" tIns="0" lIns="0" bIns="0" rIns="0">
            <a:spAutoFit/>
          </a:bodyPr>
          <a:lstStyle/>
          <a:p>
            <a:pPr algn="l">
              <a:lnSpc>
                <a:spcPts val="3857"/>
              </a:lnSpc>
            </a:pPr>
            <a:r>
              <a:rPr lang="en-US" sz="2795" spc="273">
                <a:solidFill>
                  <a:srgbClr val="231F20"/>
                </a:solidFill>
                <a:latin typeface="Open Sauce"/>
                <a:ea typeface="Open Sauce"/>
                <a:cs typeface="Open Sauce"/>
                <a:sym typeface="Open Sauce"/>
              </a:rPr>
              <a:t>This project outlines the steps involved in Analyzing the Effects of Environmental, Fertilizer, and Management Factors on Agricultural Yield using multiple linear regression. The data will be obtained from Kaggle ( https://www.kaggle.com/).</a:t>
            </a:r>
          </a:p>
        </p:txBody>
      </p:sp>
      <p:sp>
        <p:nvSpPr>
          <p:cNvPr name="TextBox 37" id="37"/>
          <p:cNvSpPr txBox="true"/>
          <p:nvPr/>
        </p:nvSpPr>
        <p:spPr>
          <a:xfrm rot="0">
            <a:off x="11339511" y="839588"/>
            <a:ext cx="6185921" cy="1213232"/>
          </a:xfrm>
          <a:prstGeom prst="rect">
            <a:avLst/>
          </a:prstGeom>
        </p:spPr>
        <p:txBody>
          <a:bodyPr anchor="t" rtlCol="false" tIns="0" lIns="0" bIns="0" rIns="0">
            <a:spAutoFit/>
          </a:bodyPr>
          <a:lstStyle/>
          <a:p>
            <a:pPr algn="l">
              <a:lnSpc>
                <a:spcPts val="3235"/>
              </a:lnSpc>
            </a:pPr>
            <a:r>
              <a:rPr lang="en-US" sz="2344" spc="229">
                <a:solidFill>
                  <a:srgbClr val="231F20"/>
                </a:solidFill>
                <a:latin typeface="Open Sauce"/>
                <a:ea typeface="Open Sauce"/>
                <a:cs typeface="Open Sauce"/>
                <a:sym typeface="Open Sauce"/>
              </a:rPr>
              <a:t>Data Acquisition,Data Cleaning,Data Normalization and Categorical Data Encoding</a:t>
            </a:r>
          </a:p>
        </p:txBody>
      </p:sp>
      <p:sp>
        <p:nvSpPr>
          <p:cNvPr name="TextBox 38" id="38"/>
          <p:cNvSpPr txBox="true"/>
          <p:nvPr/>
        </p:nvSpPr>
        <p:spPr>
          <a:xfrm rot="0">
            <a:off x="11300798" y="2981430"/>
            <a:ext cx="5527234" cy="1213232"/>
          </a:xfrm>
          <a:prstGeom prst="rect">
            <a:avLst/>
          </a:prstGeom>
        </p:spPr>
        <p:txBody>
          <a:bodyPr anchor="t" rtlCol="false" tIns="0" lIns="0" bIns="0" rIns="0">
            <a:spAutoFit/>
          </a:bodyPr>
          <a:lstStyle/>
          <a:p>
            <a:pPr algn="l">
              <a:lnSpc>
                <a:spcPts val="3235"/>
              </a:lnSpc>
            </a:pPr>
            <a:r>
              <a:rPr lang="en-US" sz="2344" spc="229">
                <a:solidFill>
                  <a:srgbClr val="231F20"/>
                </a:solidFill>
                <a:latin typeface="Open Sauce"/>
                <a:ea typeface="Open Sauce"/>
                <a:cs typeface="Open Sauce"/>
                <a:sym typeface="Open Sauce"/>
              </a:rPr>
              <a:t>Descriptive Statistics, Correlation Analysis and Data Visualization</a:t>
            </a:r>
          </a:p>
        </p:txBody>
      </p:sp>
      <p:sp>
        <p:nvSpPr>
          <p:cNvPr name="TextBox 39" id="39"/>
          <p:cNvSpPr txBox="true"/>
          <p:nvPr/>
        </p:nvSpPr>
        <p:spPr>
          <a:xfrm rot="0">
            <a:off x="11235039" y="5222007"/>
            <a:ext cx="6519193" cy="394082"/>
          </a:xfrm>
          <a:prstGeom prst="rect">
            <a:avLst/>
          </a:prstGeom>
        </p:spPr>
        <p:txBody>
          <a:bodyPr anchor="t" rtlCol="false" tIns="0" lIns="0" bIns="0" rIns="0">
            <a:spAutoFit/>
          </a:bodyPr>
          <a:lstStyle/>
          <a:p>
            <a:pPr algn="just">
              <a:lnSpc>
                <a:spcPts val="3235"/>
              </a:lnSpc>
            </a:pPr>
            <a:r>
              <a:rPr lang="en-US" sz="2344" spc="229">
                <a:solidFill>
                  <a:srgbClr val="231F20"/>
                </a:solidFill>
                <a:latin typeface="Open Sauce"/>
                <a:ea typeface="Open Sauce"/>
                <a:cs typeface="Open Sauce"/>
                <a:sym typeface="Open Sauce"/>
              </a:rPr>
              <a:t>Variable Selection   and model fitting </a:t>
            </a:r>
          </a:p>
        </p:txBody>
      </p:sp>
      <p:sp>
        <p:nvSpPr>
          <p:cNvPr name="TextBox 40" id="40"/>
          <p:cNvSpPr txBox="true"/>
          <p:nvPr/>
        </p:nvSpPr>
        <p:spPr>
          <a:xfrm rot="0">
            <a:off x="11339511" y="7191574"/>
            <a:ext cx="6519193" cy="2032408"/>
          </a:xfrm>
          <a:prstGeom prst="rect">
            <a:avLst/>
          </a:prstGeom>
        </p:spPr>
        <p:txBody>
          <a:bodyPr anchor="t" rtlCol="false" tIns="0" lIns="0" bIns="0" rIns="0">
            <a:spAutoFit/>
          </a:bodyPr>
          <a:lstStyle/>
          <a:p>
            <a:pPr algn="l">
              <a:lnSpc>
                <a:spcPts val="3233"/>
              </a:lnSpc>
            </a:pPr>
            <a:r>
              <a:rPr lang="en-US" sz="2343" spc="229">
                <a:solidFill>
                  <a:srgbClr val="231F20"/>
                </a:solidFill>
                <a:latin typeface="Open Sauce"/>
                <a:ea typeface="Open Sauce"/>
                <a:cs typeface="Open Sauce"/>
                <a:sym typeface="Open Sauce"/>
              </a:rPr>
              <a:t>Assumptions Checking ,ModelFit, Predictor Significance, Multicollinearity</a:t>
            </a:r>
            <a:r>
              <a:rPr lang="en-US" sz="2343" spc="229">
                <a:solidFill>
                  <a:srgbClr val="231F20"/>
                </a:solidFill>
                <a:latin typeface="Open Sauce"/>
                <a:ea typeface="Open Sauce"/>
                <a:cs typeface="Open Sauce"/>
                <a:sym typeface="Open Sauce"/>
              </a:rPr>
              <a:t> Residual Analysis,Interpretation of Results and Conclusion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C5739"/>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7000"/>
            </a:blip>
            <a:stretch>
              <a:fillRect l="0" t="-8736" r="-308" b="-8736"/>
            </a:stretch>
          </a:blipFill>
        </p:spPr>
      </p:sp>
      <p:sp>
        <p:nvSpPr>
          <p:cNvPr name="TextBox 3" id="3"/>
          <p:cNvSpPr txBox="true"/>
          <p:nvPr/>
        </p:nvSpPr>
        <p:spPr>
          <a:xfrm rot="0">
            <a:off x="3148028" y="1705512"/>
            <a:ext cx="11083591" cy="3850979"/>
          </a:xfrm>
          <a:prstGeom prst="rect">
            <a:avLst/>
          </a:prstGeom>
        </p:spPr>
        <p:txBody>
          <a:bodyPr anchor="t" rtlCol="false" tIns="0" lIns="0" bIns="0" rIns="0">
            <a:spAutoFit/>
          </a:bodyPr>
          <a:lstStyle/>
          <a:p>
            <a:pPr algn="ctr">
              <a:lnSpc>
                <a:spcPts val="14776"/>
              </a:lnSpc>
            </a:pPr>
            <a:r>
              <a:rPr lang="en-US" sz="10707" spc="1049">
                <a:solidFill>
                  <a:srgbClr val="F2F2F2"/>
                </a:solidFill>
                <a:latin typeface="Codec Pro ExtraBold"/>
                <a:ea typeface="Codec Pro ExtraBold"/>
                <a:cs typeface="Codec Pro ExtraBold"/>
                <a:sym typeface="Codec Pro ExtraBold"/>
              </a:rPr>
              <a:t>RESULTS AND DISCUSSION</a:t>
            </a:r>
            <a:r>
              <a:rPr lang="en-US" sz="10707" spc="1049">
                <a:solidFill>
                  <a:srgbClr val="F2F2F2"/>
                </a:solidFill>
                <a:latin typeface="Codec Pro ExtraBold"/>
                <a:ea typeface="Codec Pro ExtraBold"/>
                <a:cs typeface="Codec Pro ExtraBold"/>
                <a:sym typeface="Codec Pro ExtraBold"/>
              </a:rPr>
              <a:t> </a:t>
            </a:r>
          </a:p>
        </p:txBody>
      </p:sp>
      <p:sp>
        <p:nvSpPr>
          <p:cNvPr name="TextBox 4" id="4"/>
          <p:cNvSpPr txBox="true"/>
          <p:nvPr/>
        </p:nvSpPr>
        <p:spPr>
          <a:xfrm rot="0">
            <a:off x="2202648" y="5655617"/>
            <a:ext cx="13882704" cy="520695"/>
          </a:xfrm>
          <a:prstGeom prst="rect">
            <a:avLst/>
          </a:prstGeom>
        </p:spPr>
        <p:txBody>
          <a:bodyPr anchor="t" rtlCol="false" tIns="0" lIns="0" bIns="0" rIns="0">
            <a:spAutoFit/>
          </a:bodyPr>
          <a:lstStyle/>
          <a:p>
            <a:pPr algn="ctr">
              <a:lnSpc>
                <a:spcPts val="4216"/>
              </a:lnSpc>
            </a:pPr>
            <a:r>
              <a:rPr lang="en-US" sz="3055" spc="299">
                <a:solidFill>
                  <a:srgbClr val="F5FFF5"/>
                </a:solidFill>
                <a:latin typeface="Open Sauce"/>
                <a:ea typeface="Open Sauce"/>
                <a:cs typeface="Open Sauce"/>
                <a:sym typeface="Open Sauce"/>
              </a:rPr>
              <a:t>Briefly discuss the R code and outputs for the project.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363417" y="1228054"/>
            <a:ext cx="47625" cy="6987382"/>
            <a:chOff x="0" y="0"/>
            <a:chExt cx="12543" cy="1840298"/>
          </a:xfrm>
        </p:grpSpPr>
        <p:sp>
          <p:nvSpPr>
            <p:cNvPr name="Freeform 3" id="3"/>
            <p:cNvSpPr/>
            <p:nvPr/>
          </p:nvSpPr>
          <p:spPr>
            <a:xfrm flipH="false" flipV="false" rot="0">
              <a:off x="0" y="0"/>
              <a:ext cx="12543" cy="1840298"/>
            </a:xfrm>
            <a:custGeom>
              <a:avLst/>
              <a:gdLst/>
              <a:ahLst/>
              <a:cxnLst/>
              <a:rect r="r" b="b" t="t" l="l"/>
              <a:pathLst>
                <a:path h="1840298" w="12543">
                  <a:moveTo>
                    <a:pt x="0" y="0"/>
                  </a:moveTo>
                  <a:lnTo>
                    <a:pt x="12543" y="0"/>
                  </a:lnTo>
                  <a:lnTo>
                    <a:pt x="12543" y="1840298"/>
                  </a:lnTo>
                  <a:lnTo>
                    <a:pt x="0" y="1840298"/>
                  </a:lnTo>
                  <a:close/>
                </a:path>
              </a:pathLst>
            </a:custGeom>
            <a:solidFill>
              <a:srgbClr val="009245"/>
            </a:solidFill>
          </p:spPr>
        </p:sp>
        <p:sp>
          <p:nvSpPr>
            <p:cNvPr name="TextBox 4" id="4"/>
            <p:cNvSpPr txBox="true"/>
            <p:nvPr/>
          </p:nvSpPr>
          <p:spPr>
            <a:xfrm>
              <a:off x="0" y="-19050"/>
              <a:ext cx="12543" cy="1859348"/>
            </a:xfrm>
            <a:prstGeom prst="rect">
              <a:avLst/>
            </a:prstGeom>
          </p:spPr>
          <p:txBody>
            <a:bodyPr anchor="ctr" rtlCol="false" tIns="50800" lIns="50800" bIns="50800" rIns="50800"/>
            <a:lstStyle/>
            <a:p>
              <a:pPr algn="ctr">
                <a:lnSpc>
                  <a:spcPts val="2859"/>
                </a:lnSpc>
              </a:pPr>
            </a:p>
          </p:txBody>
        </p:sp>
      </p:grpSp>
      <p:grpSp>
        <p:nvGrpSpPr>
          <p:cNvPr name="Group 5" id="5"/>
          <p:cNvGrpSpPr/>
          <p:nvPr/>
        </p:nvGrpSpPr>
        <p:grpSpPr>
          <a:xfrm rot="0">
            <a:off x="238197" y="9090690"/>
            <a:ext cx="18731293" cy="3970203"/>
            <a:chOff x="0" y="0"/>
            <a:chExt cx="4933345" cy="1045650"/>
          </a:xfrm>
        </p:grpSpPr>
        <p:sp>
          <p:nvSpPr>
            <p:cNvPr name="Freeform 6" id="6"/>
            <p:cNvSpPr/>
            <p:nvPr/>
          </p:nvSpPr>
          <p:spPr>
            <a:xfrm flipH="false" flipV="false" rot="0">
              <a:off x="0" y="0"/>
              <a:ext cx="4933345" cy="1045650"/>
            </a:xfrm>
            <a:custGeom>
              <a:avLst/>
              <a:gdLst/>
              <a:ahLst/>
              <a:cxnLst/>
              <a:rect r="r" b="b" t="t" l="l"/>
              <a:pathLst>
                <a:path h="1045650" w="4933345">
                  <a:moveTo>
                    <a:pt x="0" y="0"/>
                  </a:moveTo>
                  <a:lnTo>
                    <a:pt x="4933345" y="0"/>
                  </a:lnTo>
                  <a:lnTo>
                    <a:pt x="4933345" y="1045650"/>
                  </a:lnTo>
                  <a:lnTo>
                    <a:pt x="0" y="1045650"/>
                  </a:lnTo>
                  <a:close/>
                </a:path>
              </a:pathLst>
            </a:custGeom>
            <a:solidFill>
              <a:srgbClr val="1C5739"/>
            </a:solidFill>
          </p:spPr>
        </p:sp>
        <p:sp>
          <p:nvSpPr>
            <p:cNvPr name="TextBox 7" id="7"/>
            <p:cNvSpPr txBox="true"/>
            <p:nvPr/>
          </p:nvSpPr>
          <p:spPr>
            <a:xfrm>
              <a:off x="0" y="-19050"/>
              <a:ext cx="4933345"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TextBox 8" id="8"/>
          <p:cNvSpPr txBox="true"/>
          <p:nvPr/>
        </p:nvSpPr>
        <p:spPr>
          <a:xfrm rot="0">
            <a:off x="1266897" y="1271647"/>
            <a:ext cx="2257503" cy="2089928"/>
          </a:xfrm>
          <a:prstGeom prst="rect">
            <a:avLst/>
          </a:prstGeom>
        </p:spPr>
        <p:txBody>
          <a:bodyPr anchor="t" rtlCol="false" tIns="0" lIns="0" bIns="0" rIns="0">
            <a:spAutoFit/>
          </a:bodyPr>
          <a:lstStyle/>
          <a:p>
            <a:pPr algn="just">
              <a:lnSpc>
                <a:spcPts val="3351"/>
              </a:lnSpc>
            </a:pPr>
            <a:r>
              <a:rPr lang="en-US" sz="2394">
                <a:solidFill>
                  <a:srgbClr val="000000"/>
                </a:solidFill>
                <a:latin typeface="Canva Sans"/>
                <a:ea typeface="Canva Sans"/>
                <a:cs typeface="Canva Sans"/>
                <a:sym typeface="Canva Sans"/>
              </a:rPr>
              <a:t>library(ggplot2)</a:t>
            </a:r>
          </a:p>
          <a:p>
            <a:pPr algn="just">
              <a:lnSpc>
                <a:spcPts val="3351"/>
              </a:lnSpc>
            </a:pPr>
            <a:r>
              <a:rPr lang="en-US" sz="2394">
                <a:solidFill>
                  <a:srgbClr val="000000"/>
                </a:solidFill>
                <a:latin typeface="Canva Sans"/>
                <a:ea typeface="Canva Sans"/>
                <a:cs typeface="Canva Sans"/>
                <a:sym typeface="Canva Sans"/>
              </a:rPr>
              <a:t>library(dplyr)</a:t>
            </a:r>
          </a:p>
          <a:p>
            <a:pPr algn="just">
              <a:lnSpc>
                <a:spcPts val="3351"/>
              </a:lnSpc>
            </a:pPr>
            <a:r>
              <a:rPr lang="en-US" sz="2394">
                <a:solidFill>
                  <a:srgbClr val="000000"/>
                </a:solidFill>
                <a:latin typeface="Canva Sans"/>
                <a:ea typeface="Canva Sans"/>
                <a:cs typeface="Canva Sans"/>
                <a:sym typeface="Canva Sans"/>
              </a:rPr>
              <a:t>library(broom)</a:t>
            </a:r>
          </a:p>
          <a:p>
            <a:pPr algn="just">
              <a:lnSpc>
                <a:spcPts val="3351"/>
              </a:lnSpc>
            </a:pPr>
            <a:r>
              <a:rPr lang="en-US" sz="2394">
                <a:solidFill>
                  <a:srgbClr val="000000"/>
                </a:solidFill>
                <a:latin typeface="Canva Sans"/>
                <a:ea typeface="Canva Sans"/>
                <a:cs typeface="Canva Sans"/>
                <a:sym typeface="Canva Sans"/>
              </a:rPr>
              <a:t>library(leaps)</a:t>
            </a:r>
          </a:p>
          <a:p>
            <a:pPr algn="just">
              <a:lnSpc>
                <a:spcPts val="3351"/>
              </a:lnSpc>
            </a:pPr>
            <a:r>
              <a:rPr lang="en-US" sz="2394">
                <a:solidFill>
                  <a:srgbClr val="000000"/>
                </a:solidFill>
                <a:latin typeface="Canva Sans"/>
                <a:ea typeface="Canva Sans"/>
                <a:cs typeface="Canva Sans"/>
                <a:sym typeface="Canva Sans"/>
              </a:rPr>
              <a:t>library(car)</a:t>
            </a:r>
          </a:p>
        </p:txBody>
      </p:sp>
      <p:sp>
        <p:nvSpPr>
          <p:cNvPr name="TextBox 9" id="9"/>
          <p:cNvSpPr txBox="true"/>
          <p:nvPr/>
        </p:nvSpPr>
        <p:spPr>
          <a:xfrm rot="0">
            <a:off x="1028700" y="561975"/>
            <a:ext cx="6516617" cy="466725"/>
          </a:xfrm>
          <a:prstGeom prst="rect">
            <a:avLst/>
          </a:prstGeom>
        </p:spPr>
        <p:txBody>
          <a:bodyPr anchor="t" rtlCol="false" tIns="0" lIns="0" bIns="0" rIns="0">
            <a:spAutoFit/>
          </a:bodyPr>
          <a:lstStyle/>
          <a:p>
            <a:pPr algn="just">
              <a:lnSpc>
                <a:spcPts val="3029"/>
              </a:lnSpc>
            </a:pPr>
            <a:r>
              <a:rPr lang="en-US" b="true" sz="2524" spc="229">
                <a:solidFill>
                  <a:srgbClr val="1E5054"/>
                </a:solidFill>
                <a:latin typeface="Mont Bold"/>
                <a:ea typeface="Mont Bold"/>
                <a:cs typeface="Mont Bold"/>
                <a:sym typeface="Mont Bold"/>
              </a:rPr>
              <a:t>Load necessary libraries</a:t>
            </a:r>
          </a:p>
        </p:txBody>
      </p:sp>
      <p:sp>
        <p:nvSpPr>
          <p:cNvPr name="TextBox 10" id="10"/>
          <p:cNvSpPr txBox="true"/>
          <p:nvPr/>
        </p:nvSpPr>
        <p:spPr>
          <a:xfrm rot="0">
            <a:off x="1266897" y="3524576"/>
            <a:ext cx="6516617" cy="847725"/>
          </a:xfrm>
          <a:prstGeom prst="rect">
            <a:avLst/>
          </a:prstGeom>
        </p:spPr>
        <p:txBody>
          <a:bodyPr anchor="t" rtlCol="false" tIns="0" lIns="0" bIns="0" rIns="0">
            <a:spAutoFit/>
          </a:bodyPr>
          <a:lstStyle/>
          <a:p>
            <a:pPr algn="just">
              <a:lnSpc>
                <a:spcPts val="3029"/>
              </a:lnSpc>
            </a:pPr>
            <a:r>
              <a:rPr lang="en-US" b="true" sz="2524" spc="229">
                <a:solidFill>
                  <a:srgbClr val="1E5054"/>
                </a:solidFill>
                <a:latin typeface="Mont Bold"/>
                <a:ea typeface="Mont Bold"/>
                <a:cs typeface="Mont Bold"/>
                <a:sym typeface="Mont Bold"/>
              </a:rPr>
              <a:t>Read the CSV file</a:t>
            </a:r>
          </a:p>
          <a:p>
            <a:pPr algn="just">
              <a:lnSpc>
                <a:spcPts val="3029"/>
              </a:lnSpc>
            </a:pPr>
          </a:p>
        </p:txBody>
      </p:sp>
      <p:sp>
        <p:nvSpPr>
          <p:cNvPr name="TextBox 11" id="11"/>
          <p:cNvSpPr txBox="true"/>
          <p:nvPr/>
        </p:nvSpPr>
        <p:spPr>
          <a:xfrm rot="0">
            <a:off x="1266897" y="4101328"/>
            <a:ext cx="6703596" cy="822346"/>
          </a:xfrm>
          <a:prstGeom prst="rect">
            <a:avLst/>
          </a:prstGeom>
        </p:spPr>
        <p:txBody>
          <a:bodyPr anchor="t" rtlCol="false" tIns="0" lIns="0" bIns="0" rIns="0">
            <a:spAutoFit/>
          </a:bodyPr>
          <a:lstStyle/>
          <a:p>
            <a:pPr algn="just">
              <a:lnSpc>
                <a:spcPts val="3351"/>
              </a:lnSpc>
            </a:pPr>
            <a:r>
              <a:rPr lang="en-US" sz="2394">
                <a:solidFill>
                  <a:srgbClr val="000000"/>
                </a:solidFill>
                <a:latin typeface="Canva Sans"/>
                <a:ea typeface="Canva Sans"/>
                <a:cs typeface="Canva Sans"/>
                <a:sym typeface="Canva Sans"/>
              </a:rPr>
              <a:t>data &lt;- read.csv("agricultural_yield_train.csv")</a:t>
            </a:r>
          </a:p>
          <a:p>
            <a:pPr algn="just">
              <a:lnSpc>
                <a:spcPts val="3351"/>
              </a:lnSpc>
            </a:pPr>
          </a:p>
        </p:txBody>
      </p:sp>
      <p:sp>
        <p:nvSpPr>
          <p:cNvPr name="Freeform 12" id="12"/>
          <p:cNvSpPr/>
          <p:nvPr/>
        </p:nvSpPr>
        <p:spPr>
          <a:xfrm flipH="false" flipV="false" rot="0">
            <a:off x="16298352" y="147388"/>
            <a:ext cx="960948" cy="1000625"/>
          </a:xfrm>
          <a:custGeom>
            <a:avLst/>
            <a:gdLst/>
            <a:ahLst/>
            <a:cxnLst/>
            <a:rect r="r" b="b" t="t" l="l"/>
            <a:pathLst>
              <a:path h="1000625" w="960948">
                <a:moveTo>
                  <a:pt x="0" y="0"/>
                </a:moveTo>
                <a:lnTo>
                  <a:pt x="960948" y="0"/>
                </a:lnTo>
                <a:lnTo>
                  <a:pt x="960948" y="1000624"/>
                </a:lnTo>
                <a:lnTo>
                  <a:pt x="0" y="10006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15882360" y="981075"/>
            <a:ext cx="1792932" cy="446333"/>
          </a:xfrm>
          <a:prstGeom prst="rect">
            <a:avLst/>
          </a:prstGeom>
        </p:spPr>
        <p:txBody>
          <a:bodyPr anchor="t" rtlCol="false" tIns="0" lIns="0" bIns="0" rIns="0">
            <a:spAutoFit/>
          </a:bodyPr>
          <a:lstStyle/>
          <a:p>
            <a:pPr algn="ctr">
              <a:lnSpc>
                <a:spcPts val="3748"/>
              </a:lnSpc>
            </a:pPr>
            <a:r>
              <a:rPr lang="en-US" sz="2677">
                <a:solidFill>
                  <a:srgbClr val="397D5A"/>
                </a:solidFill>
                <a:latin typeface="Amsterdam One"/>
                <a:ea typeface="Amsterdam One"/>
                <a:cs typeface="Amsterdam One"/>
                <a:sym typeface="Amsterdam One"/>
              </a:rPr>
              <a:t>Group 08</a:t>
            </a:r>
          </a:p>
        </p:txBody>
      </p:sp>
      <p:sp>
        <p:nvSpPr>
          <p:cNvPr name="TextBox 14" id="14"/>
          <p:cNvSpPr txBox="true"/>
          <p:nvPr/>
        </p:nvSpPr>
        <p:spPr>
          <a:xfrm rot="0">
            <a:off x="1266897" y="4647450"/>
            <a:ext cx="6516617" cy="466725"/>
          </a:xfrm>
          <a:prstGeom prst="rect">
            <a:avLst/>
          </a:prstGeom>
        </p:spPr>
        <p:txBody>
          <a:bodyPr anchor="t" rtlCol="false" tIns="0" lIns="0" bIns="0" rIns="0">
            <a:spAutoFit/>
          </a:bodyPr>
          <a:lstStyle/>
          <a:p>
            <a:pPr algn="just">
              <a:lnSpc>
                <a:spcPts val="3029"/>
              </a:lnSpc>
            </a:pPr>
            <a:r>
              <a:rPr lang="en-US" b="true" sz="2524" spc="229">
                <a:solidFill>
                  <a:srgbClr val="1E5054"/>
                </a:solidFill>
                <a:latin typeface="Mont Bold"/>
                <a:ea typeface="Mont Bold"/>
                <a:cs typeface="Mont Bold"/>
                <a:sym typeface="Mont Bold"/>
              </a:rPr>
              <a:t>print the few rows of the data set</a:t>
            </a:r>
          </a:p>
        </p:txBody>
      </p:sp>
      <p:sp>
        <p:nvSpPr>
          <p:cNvPr name="TextBox 15" id="15"/>
          <p:cNvSpPr txBox="true"/>
          <p:nvPr/>
        </p:nvSpPr>
        <p:spPr>
          <a:xfrm rot="0">
            <a:off x="1266897" y="5323725"/>
            <a:ext cx="1584477" cy="399819"/>
          </a:xfrm>
          <a:prstGeom prst="rect">
            <a:avLst/>
          </a:prstGeom>
        </p:spPr>
        <p:txBody>
          <a:bodyPr anchor="t" rtlCol="false" tIns="0" lIns="0" bIns="0" rIns="0">
            <a:spAutoFit/>
          </a:bodyPr>
          <a:lstStyle/>
          <a:p>
            <a:pPr algn="just">
              <a:lnSpc>
                <a:spcPts val="3351"/>
              </a:lnSpc>
            </a:pPr>
            <a:r>
              <a:rPr lang="en-US" sz="2394">
                <a:solidFill>
                  <a:srgbClr val="000000"/>
                </a:solidFill>
                <a:latin typeface="Canva Sans"/>
                <a:ea typeface="Canva Sans"/>
                <a:cs typeface="Canva Sans"/>
                <a:sym typeface="Canva Sans"/>
              </a:rPr>
              <a:t>head(data)</a:t>
            </a:r>
          </a:p>
        </p:txBody>
      </p:sp>
      <p:sp>
        <p:nvSpPr>
          <p:cNvPr name="TextBox 16" id="16"/>
          <p:cNvSpPr txBox="true"/>
          <p:nvPr/>
        </p:nvSpPr>
        <p:spPr>
          <a:xfrm rot="0">
            <a:off x="1266897" y="5885469"/>
            <a:ext cx="8507814" cy="466725"/>
          </a:xfrm>
          <a:prstGeom prst="rect">
            <a:avLst/>
          </a:prstGeom>
        </p:spPr>
        <p:txBody>
          <a:bodyPr anchor="t" rtlCol="false" tIns="0" lIns="0" bIns="0" rIns="0">
            <a:spAutoFit/>
          </a:bodyPr>
          <a:lstStyle/>
          <a:p>
            <a:pPr algn="just">
              <a:lnSpc>
                <a:spcPts val="3029"/>
              </a:lnSpc>
            </a:pPr>
            <a:r>
              <a:rPr lang="en-US" b="true" sz="2524" spc="229">
                <a:solidFill>
                  <a:srgbClr val="1E5054"/>
                </a:solidFill>
                <a:latin typeface="Mont Bold"/>
                <a:ea typeface="Mont Bold"/>
                <a:cs typeface="Mont Bold"/>
                <a:sym typeface="Mont Bold"/>
              </a:rPr>
              <a:t>Check for missing values using colSums</a:t>
            </a:r>
          </a:p>
        </p:txBody>
      </p:sp>
      <p:sp>
        <p:nvSpPr>
          <p:cNvPr name="TextBox 17" id="17"/>
          <p:cNvSpPr txBox="true"/>
          <p:nvPr/>
        </p:nvSpPr>
        <p:spPr>
          <a:xfrm rot="0">
            <a:off x="1266897" y="6561744"/>
            <a:ext cx="6813114" cy="1653692"/>
          </a:xfrm>
          <a:prstGeom prst="rect">
            <a:avLst/>
          </a:prstGeom>
        </p:spPr>
        <p:txBody>
          <a:bodyPr anchor="t" rtlCol="false" tIns="0" lIns="0" bIns="0" rIns="0">
            <a:spAutoFit/>
          </a:bodyPr>
          <a:lstStyle/>
          <a:p>
            <a:pPr algn="just">
              <a:lnSpc>
                <a:spcPts val="3351"/>
              </a:lnSpc>
            </a:pPr>
            <a:r>
              <a:rPr lang="en-US" sz="2394">
                <a:solidFill>
                  <a:srgbClr val="000000"/>
                </a:solidFill>
                <a:latin typeface="Canva Sans"/>
                <a:ea typeface="Canva Sans"/>
                <a:cs typeface="Canva Sans"/>
                <a:sym typeface="Canva Sans"/>
              </a:rPr>
              <a:t>missing_values &lt;- colSums(is.na(data))</a:t>
            </a:r>
          </a:p>
          <a:p>
            <a:pPr algn="just">
              <a:lnSpc>
                <a:spcPts val="3351"/>
              </a:lnSpc>
            </a:pPr>
            <a:r>
              <a:rPr lang="en-US" sz="2394">
                <a:solidFill>
                  <a:srgbClr val="000000"/>
                </a:solidFill>
                <a:latin typeface="Canva Sans"/>
                <a:ea typeface="Canva Sans"/>
                <a:cs typeface="Canva Sans"/>
                <a:sym typeface="Canva Sans"/>
              </a:rPr>
              <a:t>print(missing_values)</a:t>
            </a:r>
          </a:p>
          <a:p>
            <a:pPr algn="just">
              <a:lnSpc>
                <a:spcPts val="3351"/>
              </a:lnSpc>
            </a:pPr>
            <a:r>
              <a:rPr lang="en-US" sz="2394">
                <a:solidFill>
                  <a:srgbClr val="4AAD45"/>
                </a:solidFill>
                <a:latin typeface="Canva Sans"/>
                <a:ea typeface="Canva Sans"/>
                <a:cs typeface="Canva Sans"/>
                <a:sym typeface="Canva Sans"/>
              </a:rPr>
              <a:t>#There are no missing values in the data frame</a:t>
            </a:r>
          </a:p>
          <a:p>
            <a:pPr algn="just">
              <a:lnSpc>
                <a:spcPts val="3351"/>
              </a:lnSpc>
            </a:pPr>
          </a:p>
        </p:txBody>
      </p:sp>
      <p:sp>
        <p:nvSpPr>
          <p:cNvPr name="Freeform 18" id="18"/>
          <p:cNvSpPr/>
          <p:nvPr/>
        </p:nvSpPr>
        <p:spPr>
          <a:xfrm flipH="false" flipV="false" rot="0">
            <a:off x="9702916" y="3655560"/>
            <a:ext cx="8428692" cy="1751983"/>
          </a:xfrm>
          <a:custGeom>
            <a:avLst/>
            <a:gdLst/>
            <a:ahLst/>
            <a:cxnLst/>
            <a:rect r="r" b="b" t="t" l="l"/>
            <a:pathLst>
              <a:path h="1751983" w="8428692">
                <a:moveTo>
                  <a:pt x="0" y="0"/>
                </a:moveTo>
                <a:lnTo>
                  <a:pt x="8428693" y="0"/>
                </a:lnTo>
                <a:lnTo>
                  <a:pt x="8428693" y="1751983"/>
                </a:lnTo>
                <a:lnTo>
                  <a:pt x="0" y="1751983"/>
                </a:lnTo>
                <a:lnTo>
                  <a:pt x="0" y="0"/>
                </a:lnTo>
                <a:close/>
              </a:path>
            </a:pathLst>
          </a:custGeom>
          <a:blipFill>
            <a:blip r:embed="rId4"/>
            <a:stretch>
              <a:fillRect l="0" t="0" r="0" b="0"/>
            </a:stretch>
          </a:blipFill>
        </p:spPr>
      </p:sp>
      <p:sp>
        <p:nvSpPr>
          <p:cNvPr name="Freeform 19" id="19"/>
          <p:cNvSpPr/>
          <p:nvPr/>
        </p:nvSpPr>
        <p:spPr>
          <a:xfrm flipH="false" flipV="false" rot="0">
            <a:off x="9603843" y="5608415"/>
            <a:ext cx="8626839" cy="1982857"/>
          </a:xfrm>
          <a:custGeom>
            <a:avLst/>
            <a:gdLst/>
            <a:ahLst/>
            <a:cxnLst/>
            <a:rect r="r" b="b" t="t" l="l"/>
            <a:pathLst>
              <a:path h="1982857" w="8626839">
                <a:moveTo>
                  <a:pt x="0" y="0"/>
                </a:moveTo>
                <a:lnTo>
                  <a:pt x="8626839" y="0"/>
                </a:lnTo>
                <a:lnTo>
                  <a:pt x="8626839" y="1982857"/>
                </a:lnTo>
                <a:lnTo>
                  <a:pt x="0" y="1982857"/>
                </a:lnTo>
                <a:lnTo>
                  <a:pt x="0" y="0"/>
                </a:lnTo>
                <a:close/>
              </a:path>
            </a:pathLst>
          </a:custGeom>
          <a:blipFill>
            <a:blip r:embed="rId5"/>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DAGUCQ4Td3o</dc:identifier>
  <dcterms:modified xsi:type="dcterms:W3CDTF">2011-08-01T06:04:30Z</dcterms:modified>
  <cp:revision>1</cp:revision>
  <dc:title>Green minimalist professional Business Proposal Presentation</dc:title>
</cp:coreProperties>
</file>

<file path=docProps/thumbnail.jpeg>
</file>